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1"/>
  </p:notesMasterIdLst>
  <p:sldIdLst>
    <p:sldId id="257" r:id="rId5"/>
    <p:sldId id="258" r:id="rId6"/>
    <p:sldId id="259" r:id="rId7"/>
    <p:sldId id="260" r:id="rId8"/>
    <p:sldId id="261" r:id="rId9"/>
    <p:sldId id="262" r:id="rId10"/>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B0C64B-36A4-F9EC-6386-439849A75521}" v="34" dt="2026-07-28T09:18:43.5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4"/>
    <p:restoredTop sz="94643"/>
  </p:normalViewPr>
  <p:slideViewPr>
    <p:cSldViewPr snapToGrid="0">
      <p:cViewPr varScale="1">
        <p:scale>
          <a:sx n="58" d="100"/>
          <a:sy n="58" d="100"/>
        </p:scale>
        <p:origin x="256" y="48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Kinly" userId="S::anna.kinly@undp.org::a6194ec9-19fe-44d1-ab27-d3b1521a5ee1" providerId="AD" clId="Web-{6CB0C64B-36A4-F9EC-6386-439849A75521}"/>
    <pc:docChg chg="modSld">
      <pc:chgData name="Anna Kinly" userId="S::anna.kinly@undp.org::a6194ec9-19fe-44d1-ab27-d3b1521a5ee1" providerId="AD" clId="Web-{6CB0C64B-36A4-F9EC-6386-439849A75521}" dt="2026-07-28T09:18:43.284" v="19" actId="20577"/>
      <pc:docMkLst>
        <pc:docMk/>
      </pc:docMkLst>
      <pc:sldChg chg="modSp">
        <pc:chgData name="Anna Kinly" userId="S::anna.kinly@undp.org::a6194ec9-19fe-44d1-ab27-d3b1521a5ee1" providerId="AD" clId="Web-{6CB0C64B-36A4-F9EC-6386-439849A75521}" dt="2026-07-28T09:18:21.220" v="12" actId="20577"/>
        <pc:sldMkLst>
          <pc:docMk/>
          <pc:sldMk cId="0" sldId="257"/>
        </pc:sldMkLst>
        <pc:spChg chg="mod">
          <ac:chgData name="Anna Kinly" userId="S::anna.kinly@undp.org::a6194ec9-19fe-44d1-ab27-d3b1521a5ee1" providerId="AD" clId="Web-{6CB0C64B-36A4-F9EC-6386-439849A75521}" dt="2026-07-28T09:18:21.220" v="12" actId="20577"/>
          <ac:spMkLst>
            <pc:docMk/>
            <pc:sldMk cId="0" sldId="257"/>
            <ac:spMk id="4" creationId="{00000000-0000-0000-0000-000000000000}"/>
          </ac:spMkLst>
        </pc:spChg>
        <pc:spChg chg="mod">
          <ac:chgData name="Anna Kinly" userId="S::anna.kinly@undp.org::a6194ec9-19fe-44d1-ab27-d3b1521a5ee1" providerId="AD" clId="Web-{6CB0C64B-36A4-F9EC-6386-439849A75521}" dt="2026-07-28T09:17:32.326" v="1"/>
          <ac:spMkLst>
            <pc:docMk/>
            <pc:sldMk cId="0" sldId="257"/>
            <ac:spMk id="5" creationId="{00000000-0000-0000-0000-000000000000}"/>
          </ac:spMkLst>
        </pc:spChg>
      </pc:sldChg>
      <pc:sldChg chg="modSp">
        <pc:chgData name="Anna Kinly" userId="S::anna.kinly@undp.org::a6194ec9-19fe-44d1-ab27-d3b1521a5ee1" providerId="AD" clId="Web-{6CB0C64B-36A4-F9EC-6386-439849A75521}" dt="2026-07-28T09:18:29.017" v="14" actId="20577"/>
        <pc:sldMkLst>
          <pc:docMk/>
          <pc:sldMk cId="0" sldId="258"/>
        </pc:sldMkLst>
        <pc:spChg chg="mod">
          <ac:chgData name="Anna Kinly" userId="S::anna.kinly@undp.org::a6194ec9-19fe-44d1-ab27-d3b1521a5ee1" providerId="AD" clId="Web-{6CB0C64B-36A4-F9EC-6386-439849A75521}" dt="2026-07-28T09:18:29.017" v="14" actId="20577"/>
          <ac:spMkLst>
            <pc:docMk/>
            <pc:sldMk cId="0" sldId="258"/>
            <ac:spMk id="4" creationId="{00000000-0000-0000-0000-000000000000}"/>
          </ac:spMkLst>
        </pc:spChg>
      </pc:sldChg>
      <pc:sldChg chg="modSp">
        <pc:chgData name="Anna Kinly" userId="S::anna.kinly@undp.org::a6194ec9-19fe-44d1-ab27-d3b1521a5ee1" providerId="AD" clId="Web-{6CB0C64B-36A4-F9EC-6386-439849A75521}" dt="2026-07-28T09:18:31.627" v="15" actId="20577"/>
        <pc:sldMkLst>
          <pc:docMk/>
          <pc:sldMk cId="0" sldId="259"/>
        </pc:sldMkLst>
        <pc:spChg chg="mod">
          <ac:chgData name="Anna Kinly" userId="S::anna.kinly@undp.org::a6194ec9-19fe-44d1-ab27-d3b1521a5ee1" providerId="AD" clId="Web-{6CB0C64B-36A4-F9EC-6386-439849A75521}" dt="2026-07-28T09:18:31.627" v="15" actId="20577"/>
          <ac:spMkLst>
            <pc:docMk/>
            <pc:sldMk cId="0" sldId="259"/>
            <ac:spMk id="8" creationId="{00000000-0000-0000-0000-000000000000}"/>
          </ac:spMkLst>
        </pc:spChg>
        <pc:spChg chg="mod">
          <ac:chgData name="Anna Kinly" userId="S::anna.kinly@undp.org::a6194ec9-19fe-44d1-ab27-d3b1521a5ee1" providerId="AD" clId="Web-{6CB0C64B-36A4-F9EC-6386-439849A75521}" dt="2026-07-28T09:17:49.874" v="5"/>
          <ac:spMkLst>
            <pc:docMk/>
            <pc:sldMk cId="0" sldId="259"/>
            <ac:spMk id="9" creationId="{00000000-0000-0000-0000-000000000000}"/>
          </ac:spMkLst>
        </pc:spChg>
      </pc:sldChg>
      <pc:sldChg chg="modSp">
        <pc:chgData name="Anna Kinly" userId="S::anna.kinly@undp.org::a6194ec9-19fe-44d1-ab27-d3b1521a5ee1" providerId="AD" clId="Web-{6CB0C64B-36A4-F9EC-6386-439849A75521}" dt="2026-07-28T09:18:35.033" v="16" actId="20577"/>
        <pc:sldMkLst>
          <pc:docMk/>
          <pc:sldMk cId="0" sldId="260"/>
        </pc:sldMkLst>
        <pc:spChg chg="mod">
          <ac:chgData name="Anna Kinly" userId="S::anna.kinly@undp.org::a6194ec9-19fe-44d1-ab27-d3b1521a5ee1" providerId="AD" clId="Web-{6CB0C64B-36A4-F9EC-6386-439849A75521}" dt="2026-07-28T09:18:35.033" v="16" actId="20577"/>
          <ac:spMkLst>
            <pc:docMk/>
            <pc:sldMk cId="0" sldId="260"/>
            <ac:spMk id="8" creationId="{00000000-0000-0000-0000-000000000000}"/>
          </ac:spMkLst>
        </pc:spChg>
        <pc:spChg chg="mod">
          <ac:chgData name="Anna Kinly" userId="S::anna.kinly@undp.org::a6194ec9-19fe-44d1-ab27-d3b1521a5ee1" providerId="AD" clId="Web-{6CB0C64B-36A4-F9EC-6386-439849A75521}" dt="2026-07-28T09:17:57.687" v="7"/>
          <ac:spMkLst>
            <pc:docMk/>
            <pc:sldMk cId="0" sldId="260"/>
            <ac:spMk id="9" creationId="{00000000-0000-0000-0000-000000000000}"/>
          </ac:spMkLst>
        </pc:spChg>
      </pc:sldChg>
      <pc:sldChg chg="modSp">
        <pc:chgData name="Anna Kinly" userId="S::anna.kinly@undp.org::a6194ec9-19fe-44d1-ab27-d3b1521a5ee1" providerId="AD" clId="Web-{6CB0C64B-36A4-F9EC-6386-439849A75521}" dt="2026-07-28T09:18:39.424" v="18" actId="20577"/>
        <pc:sldMkLst>
          <pc:docMk/>
          <pc:sldMk cId="0" sldId="261"/>
        </pc:sldMkLst>
        <pc:spChg chg="mod">
          <ac:chgData name="Anna Kinly" userId="S::anna.kinly@undp.org::a6194ec9-19fe-44d1-ab27-d3b1521a5ee1" providerId="AD" clId="Web-{6CB0C64B-36A4-F9EC-6386-439849A75521}" dt="2026-07-28T09:18:39.424" v="18" actId="20577"/>
          <ac:spMkLst>
            <pc:docMk/>
            <pc:sldMk cId="0" sldId="261"/>
            <ac:spMk id="8" creationId="{00000000-0000-0000-0000-000000000000}"/>
          </ac:spMkLst>
        </pc:spChg>
        <pc:spChg chg="mod">
          <ac:chgData name="Anna Kinly" userId="S::anna.kinly@undp.org::a6194ec9-19fe-44d1-ab27-d3b1521a5ee1" providerId="AD" clId="Web-{6CB0C64B-36A4-F9EC-6386-439849A75521}" dt="2026-07-28T09:18:06.219" v="9"/>
          <ac:spMkLst>
            <pc:docMk/>
            <pc:sldMk cId="0" sldId="261"/>
            <ac:spMk id="9" creationId="{00000000-0000-0000-0000-000000000000}"/>
          </ac:spMkLst>
        </pc:spChg>
      </pc:sldChg>
      <pc:sldChg chg="modSp">
        <pc:chgData name="Anna Kinly" userId="S::anna.kinly@undp.org::a6194ec9-19fe-44d1-ab27-d3b1521a5ee1" providerId="AD" clId="Web-{6CB0C64B-36A4-F9EC-6386-439849A75521}" dt="2026-07-28T09:18:43.284" v="19" actId="20577"/>
        <pc:sldMkLst>
          <pc:docMk/>
          <pc:sldMk cId="0" sldId="262"/>
        </pc:sldMkLst>
        <pc:spChg chg="mod">
          <ac:chgData name="Anna Kinly" userId="S::anna.kinly@undp.org::a6194ec9-19fe-44d1-ab27-d3b1521a5ee1" providerId="AD" clId="Web-{6CB0C64B-36A4-F9EC-6386-439849A75521}" dt="2026-07-28T09:18:43.284" v="19" actId="20577"/>
          <ac:spMkLst>
            <pc:docMk/>
            <pc:sldMk cId="0" sldId="262"/>
            <ac:spMk id="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FE5590-1743-4646-9971-7FA3F1602BAC}" type="datetimeFigureOut">
              <a:rPr lang="da-DK" smtClean="0"/>
              <a:t>28-07-2026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F26193-5477-D040-8699-1F3E5795DF25}" type="slidenum">
              <a:rPr lang="da-DK" smtClean="0"/>
              <a:t>‹nr.›</a:t>
            </a:fld>
            <a:endParaRPr lang="da-DK"/>
          </a:p>
        </p:txBody>
      </p:sp>
    </p:spTree>
    <p:extLst>
      <p:ext uri="{BB962C8B-B14F-4D97-AF65-F5344CB8AC3E}">
        <p14:creationId xmlns:p14="http://schemas.microsoft.com/office/powerpoint/2010/main" val="4287840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C5F26193-5477-D040-8699-1F3E5795DF25}" type="slidenum">
              <a:rPr lang="da-DK" smtClean="0"/>
              <a:t>1</a:t>
            </a:fld>
            <a:endParaRPr lang="da-DK"/>
          </a:p>
        </p:txBody>
      </p:sp>
    </p:spTree>
    <p:extLst>
      <p:ext uri="{BB962C8B-B14F-4D97-AF65-F5344CB8AC3E}">
        <p14:creationId xmlns:p14="http://schemas.microsoft.com/office/powerpoint/2010/main" val="2717124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a:solidFill>
                  <a:schemeClr val="tx1"/>
                </a:solidFill>
                <a:effectLst/>
                <a:latin typeface="+mn-lt"/>
                <a:ea typeface="+mn-ea"/>
                <a:cs typeface="+mn-cs"/>
              </a:rPr>
              <a:t>Som I hørte i videoen, blev FN oprettet efter 2. verdenskrig i 1945, fordi landene ønskede at finde måder at løse problemer sammen i stedet for med krig.</a:t>
            </a:r>
          </a:p>
          <a:p>
            <a:endParaRPr lang="da-DK" sz="1200" kern="1200">
              <a:solidFill>
                <a:schemeClr val="tx1"/>
              </a:solidFill>
              <a:effectLst/>
              <a:latin typeface="+mn-lt"/>
              <a:ea typeface="+mn-ea"/>
              <a:cs typeface="+mn-cs"/>
            </a:endParaRPr>
          </a:p>
          <a:p>
            <a:r>
              <a:rPr lang="da-DK" sz="1200" kern="1200">
                <a:solidFill>
                  <a:schemeClr val="tx1"/>
                </a:solidFill>
                <a:effectLst/>
                <a:latin typeface="+mn-lt"/>
                <a:ea typeface="+mn-ea"/>
                <a:cs typeface="+mn-cs"/>
              </a:rPr>
              <a:t>Man kan sammenligne FN med elevrådet på en skole:</a:t>
            </a:r>
            <a:br>
              <a:rPr lang="da-DK" sz="1200" kern="1200">
                <a:solidFill>
                  <a:schemeClr val="tx1"/>
                </a:solidFill>
                <a:effectLst/>
                <a:latin typeface="+mn-lt"/>
                <a:ea typeface="+mn-ea"/>
                <a:cs typeface="+mn-cs"/>
              </a:rPr>
            </a:br>
            <a:r>
              <a:rPr lang="da-DK" sz="1200" kern="1200">
                <a:solidFill>
                  <a:schemeClr val="tx1"/>
                </a:solidFill>
                <a:effectLst/>
                <a:latin typeface="+mn-lt"/>
                <a:ea typeface="+mn-ea"/>
                <a:cs typeface="+mn-cs"/>
              </a:rPr>
              <a:t>I elevrådet mødes repræsentanter fra hver klasse for at tale om fælles problemer og finde løsninger, som er gode for alle. På samme måde mødes repræsentanter for alle landene i FN for at tale om verdens store problemer og blive enige om, hvad der er vigtigt at gøre.</a:t>
            </a:r>
          </a:p>
          <a:p>
            <a:endParaRPr lang="da-DK" sz="1200" kern="1200">
              <a:solidFill>
                <a:schemeClr val="tx1"/>
              </a:solidFill>
              <a:effectLst/>
              <a:latin typeface="+mn-lt"/>
              <a:ea typeface="+mn-ea"/>
              <a:cs typeface="+mn-cs"/>
            </a:endParaRPr>
          </a:p>
          <a:p>
            <a:r>
              <a:rPr lang="da-DK" sz="1200" kern="1200">
                <a:solidFill>
                  <a:schemeClr val="tx1"/>
                </a:solidFill>
                <a:effectLst/>
                <a:latin typeface="+mn-lt"/>
                <a:ea typeface="+mn-ea"/>
                <a:cs typeface="+mn-cs"/>
              </a:rPr>
              <a:t>Nogle af de problemer handler om krig og fred – men mange handler også om hverdagsliv, som fx:</a:t>
            </a:r>
          </a:p>
          <a:p>
            <a:pPr marL="171450" lvl="0" indent="-171450">
              <a:buFont typeface="Arial" panose="020B0604020202020204" pitchFamily="34" charset="0"/>
              <a:buChar char="•"/>
            </a:pPr>
            <a:r>
              <a:rPr lang="da-DK" sz="1200" kern="1200">
                <a:solidFill>
                  <a:schemeClr val="tx1"/>
                </a:solidFill>
                <a:effectLst/>
                <a:latin typeface="+mn-lt"/>
                <a:ea typeface="+mn-ea"/>
                <a:cs typeface="+mn-cs"/>
              </a:rPr>
              <a:t>at have rent drikkevand</a:t>
            </a:r>
          </a:p>
          <a:p>
            <a:pPr marL="171450" lvl="0" indent="-171450">
              <a:buFont typeface="Arial" panose="020B0604020202020204" pitchFamily="34" charset="0"/>
              <a:buChar char="•"/>
            </a:pPr>
            <a:r>
              <a:rPr lang="da-DK" sz="1200" kern="1200">
                <a:solidFill>
                  <a:schemeClr val="tx1"/>
                </a:solidFill>
                <a:effectLst/>
                <a:latin typeface="+mn-lt"/>
                <a:ea typeface="+mn-ea"/>
                <a:cs typeface="+mn-cs"/>
              </a:rPr>
              <a:t>at have toiletter og god hygiejne</a:t>
            </a:r>
          </a:p>
          <a:p>
            <a:pPr marL="171450" lvl="0" indent="-171450">
              <a:buFont typeface="Arial" panose="020B0604020202020204" pitchFamily="34" charset="0"/>
              <a:buChar char="•"/>
            </a:pPr>
            <a:r>
              <a:rPr lang="da-DK" sz="1200" kern="1200">
                <a:solidFill>
                  <a:schemeClr val="tx1"/>
                </a:solidFill>
                <a:effectLst/>
                <a:latin typeface="+mn-lt"/>
                <a:ea typeface="+mn-ea"/>
                <a:cs typeface="+mn-cs"/>
              </a:rPr>
              <a:t>at kunne leve sundt og trygt</a:t>
            </a:r>
          </a:p>
          <a:p>
            <a:endParaRPr lang="da-DK" sz="1200" kern="1200">
              <a:solidFill>
                <a:schemeClr val="tx1"/>
              </a:solidFill>
              <a:effectLst/>
              <a:latin typeface="+mn-lt"/>
              <a:ea typeface="+mn-ea"/>
              <a:cs typeface="+mn-cs"/>
            </a:endParaRPr>
          </a:p>
          <a:p>
            <a:r>
              <a:rPr lang="da-DK" sz="1200" kern="1200">
                <a:solidFill>
                  <a:schemeClr val="tx1"/>
                </a:solidFill>
                <a:effectLst/>
                <a:latin typeface="+mn-lt"/>
                <a:ea typeface="+mn-ea"/>
                <a:cs typeface="+mn-cs"/>
              </a:rPr>
              <a:t>Ingen lande kan bestemme alene i FN. Man skal lytte, tale sammen og samarbejde for at finde løsninger.</a:t>
            </a:r>
            <a:br>
              <a:rPr lang="da-DK" sz="1200" kern="1200">
                <a:solidFill>
                  <a:schemeClr val="tx1"/>
                </a:solidFill>
                <a:effectLst/>
                <a:latin typeface="+mn-lt"/>
                <a:ea typeface="+mn-ea"/>
                <a:cs typeface="+mn-cs"/>
              </a:rPr>
            </a:br>
            <a:r>
              <a:rPr lang="da-DK" sz="1200" kern="1200">
                <a:solidFill>
                  <a:schemeClr val="tx1"/>
                </a:solidFill>
                <a:effectLst/>
                <a:latin typeface="+mn-lt"/>
                <a:ea typeface="+mn-ea"/>
                <a:cs typeface="+mn-cs"/>
              </a:rPr>
              <a:t>Et af de vigtige områder, FN arbejder med, er netop vand og sanitet, som vi skal lære mere om i denne præsentation.</a:t>
            </a:r>
          </a:p>
          <a:p>
            <a:endParaRPr lang="da-DK" sz="1200" b="1" kern="1200">
              <a:solidFill>
                <a:schemeClr val="tx1"/>
              </a:solidFill>
              <a:effectLst/>
              <a:latin typeface="+mn-lt"/>
              <a:ea typeface="+mn-ea"/>
              <a:cs typeface="+mn-cs"/>
            </a:endParaRPr>
          </a:p>
          <a:p>
            <a:r>
              <a:rPr lang="da-DK" sz="1200" b="1" kern="1200">
                <a:solidFill>
                  <a:schemeClr val="tx1"/>
                </a:solidFill>
                <a:effectLst/>
                <a:latin typeface="+mn-lt"/>
                <a:ea typeface="+mn-ea"/>
                <a:cs typeface="+mn-cs"/>
              </a:rPr>
              <a:t>Refleksionsspørgsmål til klassen:</a:t>
            </a:r>
            <a:endParaRPr lang="da-DK" sz="1200" kern="1200">
              <a:solidFill>
                <a:schemeClr val="tx1"/>
              </a:solidFill>
              <a:effectLst/>
              <a:latin typeface="+mn-lt"/>
              <a:ea typeface="+mn-ea"/>
              <a:cs typeface="+mn-cs"/>
            </a:endParaRPr>
          </a:p>
          <a:p>
            <a:pPr marL="171450" lvl="0" indent="-171450">
              <a:buFont typeface="Arial" panose="020B0604020202020204" pitchFamily="34" charset="0"/>
              <a:buChar char="•"/>
            </a:pPr>
            <a:r>
              <a:rPr lang="da-DK" sz="1200" kern="1200">
                <a:solidFill>
                  <a:schemeClr val="tx1"/>
                </a:solidFill>
                <a:effectLst/>
                <a:latin typeface="+mn-lt"/>
                <a:ea typeface="+mn-ea"/>
                <a:cs typeface="+mn-cs"/>
              </a:rPr>
              <a:t>Hvad sker der, hvis man ikke taler sammen om problemer?</a:t>
            </a:r>
          </a:p>
          <a:p>
            <a:endParaRPr lang="da-DK"/>
          </a:p>
        </p:txBody>
      </p:sp>
      <p:sp>
        <p:nvSpPr>
          <p:cNvPr id="4" name="Pladsholder til slidenummer 3"/>
          <p:cNvSpPr>
            <a:spLocks noGrp="1"/>
          </p:cNvSpPr>
          <p:nvPr>
            <p:ph type="sldNum" sz="quarter" idx="5"/>
          </p:nvPr>
        </p:nvSpPr>
        <p:spPr/>
        <p:txBody>
          <a:bodyPr/>
          <a:lstStyle/>
          <a:p>
            <a:fld id="{C5F26193-5477-D040-8699-1F3E5795DF25}" type="slidenum">
              <a:rPr lang="da-DK" smtClean="0"/>
              <a:t>2</a:t>
            </a:fld>
            <a:endParaRPr lang="da-DK"/>
          </a:p>
        </p:txBody>
      </p:sp>
    </p:spTree>
    <p:extLst>
      <p:ext uri="{BB962C8B-B14F-4D97-AF65-F5344CB8AC3E}">
        <p14:creationId xmlns:p14="http://schemas.microsoft.com/office/powerpoint/2010/main" val="118251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a:solidFill>
                  <a:schemeClr val="tx1"/>
                </a:solidFill>
                <a:effectLst/>
                <a:latin typeface="+mn-lt"/>
                <a:ea typeface="+mn-ea"/>
                <a:cs typeface="+mn-cs"/>
              </a:rPr>
              <a:t>Et eksempel på FN’s arbejde ude i Verden er </a:t>
            </a:r>
            <a:r>
              <a:rPr lang="da-DK" sz="1200" b="0" kern="1200">
                <a:solidFill>
                  <a:schemeClr val="tx1"/>
                </a:solidFill>
                <a:effectLst/>
                <a:latin typeface="+mn-lt"/>
                <a:ea typeface="+mn-ea"/>
                <a:cs typeface="+mn-cs"/>
              </a:rPr>
              <a:t>i området Manaure i Colombia, hvor FN har hjulpet lokalbefolkningen</a:t>
            </a:r>
            <a:r>
              <a:rPr lang="da-DK" sz="1200" kern="1200">
                <a:solidFill>
                  <a:schemeClr val="tx1"/>
                </a:solidFill>
                <a:effectLst/>
                <a:latin typeface="+mn-lt"/>
                <a:ea typeface="+mn-ea"/>
                <a:cs typeface="+mn-cs"/>
              </a:rPr>
              <a:t> med at stoppe med at gå på toilettet i det fri. Områderne er nu blevet certificeret som steder, hvor der ikke længere bruges åben afføring.</a:t>
            </a:r>
          </a:p>
          <a:p>
            <a:endParaRPr lang="da-DK" sz="1200" kern="1200">
              <a:solidFill>
                <a:schemeClr val="tx1"/>
              </a:solidFill>
              <a:effectLst/>
              <a:latin typeface="+mn-lt"/>
              <a:ea typeface="+mn-ea"/>
              <a:cs typeface="+mn-cs"/>
            </a:endParaRPr>
          </a:p>
          <a:p>
            <a:r>
              <a:rPr lang="da-DK" sz="1200" kern="1200">
                <a:solidFill>
                  <a:schemeClr val="tx1"/>
                </a:solidFill>
                <a:effectLst/>
                <a:latin typeface="+mn-lt"/>
                <a:ea typeface="+mn-ea"/>
                <a:cs typeface="+mn-cs"/>
              </a:rPr>
              <a:t>Det er sket, fordi familierne </a:t>
            </a:r>
            <a:r>
              <a:rPr lang="da-DK" sz="1200" b="0" kern="1200">
                <a:solidFill>
                  <a:schemeClr val="tx1"/>
                </a:solidFill>
                <a:effectLst/>
                <a:latin typeface="+mn-lt"/>
                <a:ea typeface="+mn-ea"/>
                <a:cs typeface="+mn-cs"/>
              </a:rPr>
              <a:t>frivilligt har bygget deres egne toiletter (latriner)</a:t>
            </a:r>
            <a:r>
              <a:rPr lang="da-DK" sz="1200" kern="1200">
                <a:solidFill>
                  <a:schemeClr val="tx1"/>
                </a:solidFill>
                <a:effectLst/>
                <a:latin typeface="+mn-lt"/>
                <a:ea typeface="+mn-ea"/>
                <a:cs typeface="+mn-cs"/>
              </a:rPr>
              <a:t> og installeret enkle steder til håndvask, som kaldes </a:t>
            </a:r>
            <a:r>
              <a:rPr lang="da-DK" sz="1200" i="1" kern="1200" err="1">
                <a:solidFill>
                  <a:schemeClr val="tx1"/>
                </a:solidFill>
                <a:effectLst/>
                <a:latin typeface="+mn-lt"/>
                <a:ea typeface="+mn-ea"/>
                <a:cs typeface="+mn-cs"/>
              </a:rPr>
              <a:t>tippy</a:t>
            </a:r>
            <a:r>
              <a:rPr lang="da-DK" sz="1200" i="1" kern="1200">
                <a:solidFill>
                  <a:schemeClr val="tx1"/>
                </a:solidFill>
                <a:effectLst/>
                <a:latin typeface="+mn-lt"/>
                <a:ea typeface="+mn-ea"/>
                <a:cs typeface="+mn-cs"/>
              </a:rPr>
              <a:t> taps</a:t>
            </a:r>
            <a:r>
              <a:rPr lang="da-DK" sz="1200" kern="1200">
                <a:solidFill>
                  <a:schemeClr val="tx1"/>
                </a:solidFill>
                <a:effectLst/>
                <a:latin typeface="+mn-lt"/>
                <a:ea typeface="+mn-ea"/>
                <a:cs typeface="+mn-cs"/>
              </a:rPr>
              <a:t>. Det har givet </a:t>
            </a:r>
            <a:r>
              <a:rPr lang="da-DK" sz="1200" b="0" kern="1200">
                <a:solidFill>
                  <a:schemeClr val="tx1"/>
                </a:solidFill>
                <a:effectLst/>
                <a:latin typeface="+mn-lt"/>
                <a:ea typeface="+mn-ea"/>
                <a:cs typeface="+mn-cs"/>
              </a:rPr>
              <a:t>sundere omgivelser for over 158 mennesker</a:t>
            </a:r>
            <a:r>
              <a:rPr lang="da-DK" sz="1200" kern="1200">
                <a:solidFill>
                  <a:schemeClr val="tx1"/>
                </a:solidFill>
                <a:effectLst/>
                <a:latin typeface="+mn-lt"/>
                <a:ea typeface="+mn-ea"/>
                <a:cs typeface="+mn-cs"/>
              </a:rPr>
              <a:t>.</a:t>
            </a:r>
          </a:p>
          <a:p>
            <a:endParaRPr lang="da-DK" sz="1200" kern="1200">
              <a:solidFill>
                <a:schemeClr val="tx1"/>
              </a:solidFill>
              <a:effectLst/>
              <a:latin typeface="+mn-lt"/>
              <a:ea typeface="+mn-ea"/>
              <a:cs typeface="+mn-cs"/>
            </a:endParaRPr>
          </a:p>
          <a:p>
            <a:r>
              <a:rPr lang="da-DK" sz="1200" kern="1200">
                <a:solidFill>
                  <a:schemeClr val="tx1"/>
                </a:solidFill>
                <a:effectLst/>
                <a:latin typeface="+mn-lt"/>
                <a:ea typeface="+mn-ea"/>
                <a:cs typeface="+mn-cs"/>
              </a:rPr>
              <a:t>Historisk har området været beboet af </a:t>
            </a:r>
            <a:r>
              <a:rPr lang="da-DK" sz="1200" b="0" kern="1200" err="1">
                <a:solidFill>
                  <a:schemeClr val="tx1"/>
                </a:solidFill>
                <a:effectLst/>
                <a:latin typeface="+mn-lt"/>
                <a:ea typeface="+mn-ea"/>
                <a:cs typeface="+mn-cs"/>
              </a:rPr>
              <a:t>Wayúu</a:t>
            </a:r>
            <a:r>
              <a:rPr lang="da-DK" sz="1200" b="0" kern="1200">
                <a:solidFill>
                  <a:schemeClr val="tx1"/>
                </a:solidFill>
                <a:effectLst/>
                <a:latin typeface="+mn-lt"/>
                <a:ea typeface="+mn-ea"/>
                <a:cs typeface="+mn-cs"/>
              </a:rPr>
              <a:t>-familier</a:t>
            </a:r>
            <a:r>
              <a:rPr lang="da-DK" sz="1200" kern="1200">
                <a:solidFill>
                  <a:schemeClr val="tx1"/>
                </a:solidFill>
                <a:effectLst/>
                <a:latin typeface="+mn-lt"/>
                <a:ea typeface="+mn-ea"/>
                <a:cs typeface="+mn-cs"/>
              </a:rPr>
              <a:t>, som i mange år har levet uden adgang til toiletter og håndvaske. Problemet er ikke kun i dette område. I Colombia er der stadig omkring </a:t>
            </a:r>
            <a:r>
              <a:rPr lang="da-DK" sz="1200" b="0" kern="1200">
                <a:solidFill>
                  <a:schemeClr val="tx1"/>
                </a:solidFill>
                <a:effectLst/>
                <a:latin typeface="+mn-lt"/>
                <a:ea typeface="+mn-ea"/>
                <a:cs typeface="+mn-cs"/>
              </a:rPr>
              <a:t>1,3 millioner mennesker</a:t>
            </a:r>
            <a:r>
              <a:rPr lang="da-DK" sz="1200" kern="1200">
                <a:solidFill>
                  <a:schemeClr val="tx1"/>
                </a:solidFill>
                <a:effectLst/>
                <a:latin typeface="+mn-lt"/>
                <a:ea typeface="+mn-ea"/>
                <a:cs typeface="+mn-cs"/>
              </a:rPr>
              <a:t>, som ikke har adgang til toiletter. Det kan påvirke børns udvikling og betyde, at børn mister skoledage</a:t>
            </a:r>
          </a:p>
          <a:p>
            <a:endParaRPr lang="da-DK" sz="1200" kern="1200">
              <a:solidFill>
                <a:schemeClr val="tx1"/>
              </a:solidFill>
              <a:effectLst/>
              <a:latin typeface="+mn-lt"/>
              <a:ea typeface="+mn-ea"/>
              <a:cs typeface="+mn-cs"/>
            </a:endParaRPr>
          </a:p>
          <a:p>
            <a:r>
              <a:rPr lang="da-DK" sz="1200" kern="1200">
                <a:solidFill>
                  <a:schemeClr val="tx1"/>
                </a:solidFill>
                <a:effectLst/>
                <a:latin typeface="+mn-lt"/>
                <a:ea typeface="+mn-ea"/>
                <a:cs typeface="+mn-cs"/>
              </a:rPr>
              <a:t>FN arbejder sammen med familierne gennem en metode, der fokuserer på </a:t>
            </a:r>
            <a:r>
              <a:rPr lang="da-DK" sz="1200" b="0" kern="1200">
                <a:solidFill>
                  <a:schemeClr val="tx1"/>
                </a:solidFill>
                <a:effectLst/>
                <a:latin typeface="+mn-lt"/>
                <a:ea typeface="+mn-ea"/>
                <a:cs typeface="+mn-cs"/>
              </a:rPr>
              <a:t>bæredygtige løsninger og fælles ansvar</a:t>
            </a:r>
            <a:r>
              <a:rPr lang="da-DK" sz="1200" kern="1200">
                <a:solidFill>
                  <a:schemeClr val="tx1"/>
                </a:solidFill>
                <a:effectLst/>
                <a:latin typeface="+mn-lt"/>
                <a:ea typeface="+mn-ea"/>
                <a:cs typeface="+mn-cs"/>
              </a:rPr>
              <a:t>. Familierne lærer, hvorfor toiletter og hygiejne er vigtige, og beslutter derefter selv at bygge deres toiletter og håndvaske med materialer fra deres nærområde. På den måde får hver familie en løsning, der </a:t>
            </a:r>
            <a:r>
              <a:rPr lang="da-DK" sz="1200" b="0" kern="1200">
                <a:solidFill>
                  <a:schemeClr val="tx1"/>
                </a:solidFill>
                <a:effectLst/>
                <a:latin typeface="+mn-lt"/>
                <a:ea typeface="+mn-ea"/>
                <a:cs typeface="+mn-cs"/>
              </a:rPr>
              <a:t>forbedrer deres liv</a:t>
            </a:r>
            <a:r>
              <a:rPr lang="da-DK" sz="1200" kern="1200">
                <a:solidFill>
                  <a:schemeClr val="tx1"/>
                </a:solidFill>
                <a:effectLst/>
                <a:latin typeface="+mn-lt"/>
                <a:ea typeface="+mn-ea"/>
                <a:cs typeface="+mn-cs"/>
              </a:rPr>
              <a:t>, især for børn og unge.</a:t>
            </a:r>
          </a:p>
          <a:p>
            <a:endParaRPr lang="da-DK" sz="1200" kern="1200">
              <a:solidFill>
                <a:schemeClr val="tx1"/>
              </a:solidFill>
              <a:effectLst/>
              <a:latin typeface="+mn-lt"/>
              <a:ea typeface="+mn-ea"/>
              <a:cs typeface="+mn-cs"/>
            </a:endParaRPr>
          </a:p>
          <a:p>
            <a:r>
              <a:rPr lang="da-DK" sz="1200" b="1" kern="1200">
                <a:solidFill>
                  <a:schemeClr val="tx1"/>
                </a:solidFill>
                <a:effectLst/>
                <a:latin typeface="+mn-lt"/>
                <a:ea typeface="+mn-ea"/>
                <a:cs typeface="+mn-cs"/>
              </a:rPr>
              <a:t>Refleksionsspørgsmål til klassen:</a:t>
            </a:r>
            <a:endParaRPr lang="da-DK" sz="1200" kern="1200">
              <a:solidFill>
                <a:schemeClr val="tx1"/>
              </a:solidFill>
              <a:effectLst/>
              <a:latin typeface="+mn-lt"/>
              <a:ea typeface="+mn-ea"/>
              <a:cs typeface="+mn-cs"/>
            </a:endParaRPr>
          </a:p>
          <a:p>
            <a:pPr marL="171450" lvl="0" indent="-171450">
              <a:buFont typeface="Arial" panose="020B0604020202020204" pitchFamily="34" charset="0"/>
              <a:buChar char="•"/>
            </a:pPr>
            <a:r>
              <a:rPr lang="da-DK" sz="1200" kern="1200">
                <a:solidFill>
                  <a:schemeClr val="tx1"/>
                </a:solidFill>
                <a:effectLst/>
                <a:latin typeface="+mn-lt"/>
                <a:ea typeface="+mn-ea"/>
                <a:cs typeface="+mn-cs"/>
              </a:rPr>
              <a:t>Hvorfor er toiletter og håndvask vigtige for sundheden?</a:t>
            </a:r>
          </a:p>
          <a:p>
            <a:pPr marL="171450" lvl="0" indent="-171450">
              <a:buFont typeface="Arial" panose="020B0604020202020204" pitchFamily="34" charset="0"/>
              <a:buChar char="•"/>
            </a:pPr>
            <a:r>
              <a:rPr lang="da-DK" sz="1200" kern="1200">
                <a:solidFill>
                  <a:schemeClr val="tx1"/>
                </a:solidFill>
                <a:effectLst/>
                <a:latin typeface="+mn-lt"/>
                <a:ea typeface="+mn-ea"/>
                <a:cs typeface="+mn-cs"/>
              </a:rPr>
              <a:t>Hvordan ville jeres hverdag være uden rent vand?</a:t>
            </a:r>
          </a:p>
          <a:p>
            <a:endParaRPr lang="da-DK" sz="1200" kern="1200">
              <a:solidFill>
                <a:schemeClr val="tx1"/>
              </a:solidFill>
              <a:effectLst/>
              <a:latin typeface="+mn-lt"/>
              <a:ea typeface="+mn-ea"/>
              <a:cs typeface="+mn-cs"/>
            </a:endParaRPr>
          </a:p>
          <a:p>
            <a:endParaRPr lang="da-DK"/>
          </a:p>
        </p:txBody>
      </p:sp>
      <p:sp>
        <p:nvSpPr>
          <p:cNvPr id="4" name="Pladsholder til slidenummer 3"/>
          <p:cNvSpPr>
            <a:spLocks noGrp="1"/>
          </p:cNvSpPr>
          <p:nvPr>
            <p:ph type="sldNum" sz="quarter" idx="5"/>
          </p:nvPr>
        </p:nvSpPr>
        <p:spPr/>
        <p:txBody>
          <a:bodyPr/>
          <a:lstStyle/>
          <a:p>
            <a:fld id="{C5F26193-5477-D040-8699-1F3E5795DF25}" type="slidenum">
              <a:rPr lang="da-DK" smtClean="0"/>
              <a:t>3</a:t>
            </a:fld>
            <a:endParaRPr lang="da-DK"/>
          </a:p>
        </p:txBody>
      </p:sp>
    </p:spTree>
    <p:extLst>
      <p:ext uri="{BB962C8B-B14F-4D97-AF65-F5344CB8AC3E}">
        <p14:creationId xmlns:p14="http://schemas.microsoft.com/office/powerpoint/2010/main" val="3078248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a:solidFill>
                  <a:schemeClr val="tx1"/>
                </a:solidFill>
                <a:effectLst/>
                <a:latin typeface="+mn-lt"/>
                <a:ea typeface="+mn-ea"/>
                <a:cs typeface="+mn-cs"/>
              </a:rPr>
              <a:t>Efter et jordskælv i Kayla i Myanmar og den samtidige begyndelse på regntiden, blev det svært for familier at komme på toilettet. Når der er oversvømmelser, er der risiko for at toiletvandet blander sig med drikkevandet og de almindelige toiletter kan derfor ofte ikke bruges.</a:t>
            </a:r>
          </a:p>
          <a:p>
            <a:endParaRPr lang="da-DK" sz="1200" kern="1200">
              <a:solidFill>
                <a:schemeClr val="tx1"/>
              </a:solidFill>
              <a:effectLst/>
              <a:latin typeface="+mn-lt"/>
              <a:ea typeface="+mn-ea"/>
              <a:cs typeface="+mn-cs"/>
            </a:endParaRPr>
          </a:p>
          <a:p>
            <a:r>
              <a:rPr lang="da-DK" sz="1200" kern="1200">
                <a:solidFill>
                  <a:schemeClr val="tx1"/>
                </a:solidFill>
                <a:effectLst/>
                <a:latin typeface="+mn-lt"/>
                <a:ea typeface="+mn-ea"/>
                <a:cs typeface="+mn-cs"/>
              </a:rPr>
              <a:t>Derfor tilbyder FN et flydende toilet, som kan ligge på vandet og bruges, selv når søen går over sine bredder. Toilettet hjælper familier, der bor tæt på søen, så de stadig har adgang til et rent og sikkert sted at gå på toilet under oversvømmelser.</a:t>
            </a:r>
          </a:p>
          <a:p>
            <a:endParaRPr lang="da-DK" sz="1200" kern="1200">
              <a:solidFill>
                <a:schemeClr val="tx1"/>
              </a:solidFill>
              <a:effectLst/>
              <a:latin typeface="+mn-lt"/>
              <a:ea typeface="+mn-ea"/>
              <a:cs typeface="+mn-cs"/>
            </a:endParaRPr>
          </a:p>
          <a:p>
            <a:r>
              <a:rPr lang="da-DK" sz="1200" kern="1200">
                <a:solidFill>
                  <a:schemeClr val="tx1"/>
                </a:solidFill>
                <a:effectLst/>
                <a:latin typeface="+mn-lt"/>
                <a:ea typeface="+mn-ea"/>
                <a:cs typeface="+mn-cs"/>
              </a:rPr>
              <a:t>Det er vigtigt, fordi manglende toiletter kan føre til sygdomme som maveinfektioner, især hos børn. Eksemplet viser, hvordan FN finder smarte løsninger, når naturkatastrofer ødelægger hverdagen, og hvordan adgang til toiletter og hygiejne også er vigtigt i krisesituationer.</a:t>
            </a:r>
          </a:p>
          <a:p>
            <a:endParaRPr lang="da-DK" sz="1200" b="1" kern="1200">
              <a:solidFill>
                <a:schemeClr val="tx1"/>
              </a:solidFill>
              <a:effectLst/>
              <a:latin typeface="+mn-lt"/>
              <a:ea typeface="+mn-ea"/>
              <a:cs typeface="+mn-cs"/>
            </a:endParaRPr>
          </a:p>
          <a:p>
            <a:r>
              <a:rPr lang="da-DK" sz="1200" b="1" kern="1200">
                <a:solidFill>
                  <a:schemeClr val="tx1"/>
                </a:solidFill>
                <a:effectLst/>
                <a:latin typeface="+mn-lt"/>
                <a:ea typeface="+mn-ea"/>
                <a:cs typeface="+mn-cs"/>
              </a:rPr>
              <a:t>Mulige refleksionsspørgsmål til klassen:</a:t>
            </a:r>
            <a:endParaRPr lang="da-DK" sz="1200" kern="1200">
              <a:solidFill>
                <a:schemeClr val="tx1"/>
              </a:solidFill>
              <a:effectLst/>
              <a:latin typeface="+mn-lt"/>
              <a:ea typeface="+mn-ea"/>
              <a:cs typeface="+mn-cs"/>
            </a:endParaRPr>
          </a:p>
          <a:p>
            <a:pPr marL="171450" lvl="0" indent="-171450">
              <a:buFont typeface="Arial" panose="020B0604020202020204" pitchFamily="34" charset="0"/>
              <a:buChar char="•"/>
            </a:pPr>
            <a:r>
              <a:rPr lang="da-DK" sz="1200" kern="1200">
                <a:solidFill>
                  <a:schemeClr val="tx1"/>
                </a:solidFill>
                <a:effectLst/>
                <a:latin typeface="+mn-lt"/>
                <a:ea typeface="+mn-ea"/>
                <a:cs typeface="+mn-cs"/>
              </a:rPr>
              <a:t>Hvorfor tror I, det er ekstra vigtigt med toiletter under oversvømmelser?</a:t>
            </a:r>
          </a:p>
          <a:p>
            <a:pPr marL="171450" lvl="0" indent="-171450">
              <a:buFont typeface="Arial" panose="020B0604020202020204" pitchFamily="34" charset="0"/>
              <a:buChar char="•"/>
            </a:pPr>
            <a:r>
              <a:rPr lang="da-DK" sz="1200" kern="1200">
                <a:solidFill>
                  <a:schemeClr val="tx1"/>
                </a:solidFill>
                <a:effectLst/>
                <a:latin typeface="+mn-lt"/>
                <a:ea typeface="+mn-ea"/>
                <a:cs typeface="+mn-cs"/>
              </a:rPr>
              <a:t>Hvad kunne der ske, hvis der slet ikke var nogen toiletter?</a:t>
            </a:r>
          </a:p>
          <a:p>
            <a:endParaRPr lang="da-DK"/>
          </a:p>
        </p:txBody>
      </p:sp>
      <p:sp>
        <p:nvSpPr>
          <p:cNvPr id="4" name="Pladsholder til slidenummer 3"/>
          <p:cNvSpPr>
            <a:spLocks noGrp="1"/>
          </p:cNvSpPr>
          <p:nvPr>
            <p:ph type="sldNum" sz="quarter" idx="5"/>
          </p:nvPr>
        </p:nvSpPr>
        <p:spPr/>
        <p:txBody>
          <a:bodyPr/>
          <a:lstStyle/>
          <a:p>
            <a:fld id="{C5F26193-5477-D040-8699-1F3E5795DF25}" type="slidenum">
              <a:rPr lang="da-DK" smtClean="0"/>
              <a:t>4</a:t>
            </a:fld>
            <a:endParaRPr lang="da-DK"/>
          </a:p>
        </p:txBody>
      </p:sp>
    </p:spTree>
    <p:extLst>
      <p:ext uri="{BB962C8B-B14F-4D97-AF65-F5344CB8AC3E}">
        <p14:creationId xmlns:p14="http://schemas.microsoft.com/office/powerpoint/2010/main" val="243684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a:solidFill>
                  <a:schemeClr val="tx1"/>
                </a:solidFill>
                <a:effectLst/>
                <a:latin typeface="+mn-lt"/>
                <a:ea typeface="+mn-ea"/>
                <a:cs typeface="+mn-cs"/>
              </a:rPr>
              <a:t>I mange landområder mangler skoler grundlæggende toilet- og vandfaciliteter. Det skaber usikre og uhygiejniske omgivelser og gør undervisning og læring vanskelig. </a:t>
            </a:r>
          </a:p>
          <a:p>
            <a:endParaRPr lang="da-DK" sz="1200" kern="1200">
              <a:solidFill>
                <a:schemeClr val="tx1"/>
              </a:solidFill>
              <a:effectLst/>
              <a:latin typeface="+mn-lt"/>
              <a:ea typeface="+mn-ea"/>
              <a:cs typeface="+mn-cs"/>
            </a:endParaRPr>
          </a:p>
          <a:p>
            <a:r>
              <a:rPr lang="da-DK" sz="1200" kern="1200">
                <a:solidFill>
                  <a:schemeClr val="tx1"/>
                </a:solidFill>
                <a:effectLst/>
                <a:latin typeface="+mn-lt"/>
                <a:ea typeface="+mn-ea"/>
                <a:cs typeface="+mn-cs"/>
              </a:rPr>
              <a:t>Manglen på ordentlige faciliteter påvirker kvaliteten af undervisningen og begrænser elevernes muligheder, især for piger.</a:t>
            </a:r>
          </a:p>
          <a:p>
            <a:endParaRPr lang="da-DK" sz="1200" kern="1200">
              <a:solidFill>
                <a:schemeClr val="tx1"/>
              </a:solidFill>
              <a:effectLst/>
              <a:latin typeface="+mn-lt"/>
              <a:ea typeface="+mn-ea"/>
              <a:cs typeface="+mn-cs"/>
            </a:endParaRPr>
          </a:p>
          <a:p>
            <a:r>
              <a:rPr lang="da-DK" sz="1200" kern="1200">
                <a:solidFill>
                  <a:schemeClr val="tx1"/>
                </a:solidFill>
                <a:effectLst/>
                <a:latin typeface="+mn-lt"/>
                <a:ea typeface="+mn-ea"/>
                <a:cs typeface="+mn-cs"/>
              </a:rPr>
              <a:t>Piger står over for ekstra udfordringer i forbindelse med menstruation, da manglende privatliv og begrænset adgang til menstruationshygiejneprodukter forværrer situationen. Uden ordentlige toiletter eller adgang til produkter som bind er mange piger nødt til at blive hjemme fra skole under deres menstruation. Det fører til fravær og kan i nogle tilfælde resultere i, at piger helt dropper ud af skolen.</a:t>
            </a:r>
          </a:p>
          <a:p>
            <a:endParaRPr lang="da-DK" sz="1200" kern="1200">
              <a:solidFill>
                <a:schemeClr val="tx1"/>
              </a:solidFill>
              <a:effectLst/>
              <a:latin typeface="+mn-lt"/>
              <a:ea typeface="+mn-ea"/>
              <a:cs typeface="+mn-cs"/>
            </a:endParaRPr>
          </a:p>
          <a:p>
            <a:r>
              <a:rPr lang="da-DK" sz="1200" kern="1200">
                <a:solidFill>
                  <a:schemeClr val="tx1"/>
                </a:solidFill>
                <a:effectLst/>
                <a:latin typeface="+mn-lt"/>
                <a:ea typeface="+mn-ea"/>
                <a:cs typeface="+mn-cs"/>
              </a:rPr>
              <a:t>Takket være FN’s støtte modtager piger nu et menstruationshygiejnesæt, som indeholder genanvendelige bind, information om menstruation, vejledning i hvordan bindene bruges, vaskes og endda fremstilles, et par underbukser samt et stykke sæbe.</a:t>
            </a:r>
          </a:p>
          <a:p>
            <a:endParaRPr lang="da-DK" sz="1200" b="1" kern="1200">
              <a:solidFill>
                <a:schemeClr val="tx1"/>
              </a:solidFill>
              <a:effectLst/>
              <a:latin typeface="+mn-lt"/>
              <a:ea typeface="+mn-ea"/>
              <a:cs typeface="+mn-cs"/>
            </a:endParaRPr>
          </a:p>
          <a:p>
            <a:r>
              <a:rPr lang="da-DK" sz="1200" b="1" kern="1200">
                <a:solidFill>
                  <a:schemeClr val="tx1"/>
                </a:solidFill>
                <a:effectLst/>
                <a:latin typeface="+mn-lt"/>
                <a:ea typeface="+mn-ea"/>
                <a:cs typeface="+mn-cs"/>
              </a:rPr>
              <a:t>Mulige refleksionsspørgsmål til klassen:</a:t>
            </a:r>
            <a:endParaRPr lang="da-DK" sz="1200" kern="1200">
              <a:solidFill>
                <a:schemeClr val="tx1"/>
              </a:solidFill>
              <a:effectLst/>
              <a:latin typeface="+mn-lt"/>
              <a:ea typeface="+mn-ea"/>
              <a:cs typeface="+mn-cs"/>
            </a:endParaRPr>
          </a:p>
          <a:p>
            <a:pPr marL="171450" lvl="0" indent="-171450">
              <a:buFont typeface="Arial" panose="020B0604020202020204" pitchFamily="34" charset="0"/>
              <a:buChar char="•"/>
            </a:pPr>
            <a:r>
              <a:rPr lang="da-DK" sz="1200" kern="1200">
                <a:solidFill>
                  <a:schemeClr val="tx1"/>
                </a:solidFill>
                <a:effectLst/>
                <a:latin typeface="+mn-lt"/>
                <a:ea typeface="+mn-ea"/>
                <a:cs typeface="+mn-cs"/>
              </a:rPr>
              <a:t>Hvorfor er det vigtigt, at skoler har rent vand og toiletter? </a:t>
            </a:r>
          </a:p>
          <a:p>
            <a:pPr marL="171450" lvl="0" indent="-171450">
              <a:buFont typeface="Arial" panose="020B0604020202020204" pitchFamily="34" charset="0"/>
              <a:buChar char="•"/>
            </a:pPr>
            <a:r>
              <a:rPr lang="da-DK" sz="1200" kern="1200">
                <a:solidFill>
                  <a:schemeClr val="tx1"/>
                </a:solidFill>
                <a:effectLst/>
                <a:latin typeface="+mn-lt"/>
                <a:ea typeface="+mn-ea"/>
                <a:cs typeface="+mn-cs"/>
              </a:rPr>
              <a:t>Hvordan tror I, det påvirker børn at gå i skole et sted uden ordentlige toiletter? </a:t>
            </a:r>
          </a:p>
          <a:p>
            <a:endParaRPr lang="da-DK"/>
          </a:p>
        </p:txBody>
      </p:sp>
      <p:sp>
        <p:nvSpPr>
          <p:cNvPr id="4" name="Pladsholder til slidenummer 3"/>
          <p:cNvSpPr>
            <a:spLocks noGrp="1"/>
          </p:cNvSpPr>
          <p:nvPr>
            <p:ph type="sldNum" sz="quarter" idx="5"/>
          </p:nvPr>
        </p:nvSpPr>
        <p:spPr/>
        <p:txBody>
          <a:bodyPr/>
          <a:lstStyle/>
          <a:p>
            <a:fld id="{C5F26193-5477-D040-8699-1F3E5795DF25}" type="slidenum">
              <a:rPr lang="da-DK" smtClean="0"/>
              <a:t>5</a:t>
            </a:fld>
            <a:endParaRPr lang="da-DK"/>
          </a:p>
        </p:txBody>
      </p:sp>
    </p:spTree>
    <p:extLst>
      <p:ext uri="{BB962C8B-B14F-4D97-AF65-F5344CB8AC3E}">
        <p14:creationId xmlns:p14="http://schemas.microsoft.com/office/powerpoint/2010/main" val="15078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a:solidFill>
                  <a:schemeClr val="tx1"/>
                </a:solidFill>
                <a:effectLst/>
                <a:latin typeface="+mn-lt"/>
                <a:ea typeface="+mn-ea"/>
                <a:cs typeface="+mn-cs"/>
              </a:rPr>
              <a:t>Nu har vi set nogle få eksempler på, hvad FN er, og hvad FN arbejder med i praksis.</a:t>
            </a:r>
            <a:br>
              <a:rPr lang="da-DK" sz="1200" kern="1200">
                <a:solidFill>
                  <a:schemeClr val="tx1"/>
                </a:solidFill>
                <a:effectLst/>
                <a:latin typeface="+mn-lt"/>
                <a:ea typeface="+mn-ea"/>
                <a:cs typeface="+mn-cs"/>
              </a:rPr>
            </a:br>
            <a:endParaRPr lang="da-DK" sz="1200" kern="1200">
              <a:solidFill>
                <a:schemeClr val="tx1"/>
              </a:solidFill>
              <a:effectLst/>
              <a:latin typeface="+mn-lt"/>
              <a:ea typeface="+mn-ea"/>
              <a:cs typeface="+mn-cs"/>
            </a:endParaRPr>
          </a:p>
          <a:p>
            <a:r>
              <a:rPr lang="da-DK" sz="1200" kern="1200">
                <a:solidFill>
                  <a:schemeClr val="tx1"/>
                </a:solidFill>
                <a:effectLst/>
                <a:latin typeface="+mn-lt"/>
                <a:ea typeface="+mn-ea"/>
                <a:cs typeface="+mn-cs"/>
              </a:rPr>
              <a:t>FN handler om, at lande samarbejder om problemer, som påvirker menneskers hverdag.</a:t>
            </a:r>
          </a:p>
          <a:p>
            <a:endParaRPr lang="da-DK" sz="1200" kern="1200">
              <a:solidFill>
                <a:schemeClr val="tx1"/>
              </a:solidFill>
              <a:effectLst/>
              <a:latin typeface="+mn-lt"/>
              <a:ea typeface="+mn-ea"/>
              <a:cs typeface="+mn-cs"/>
            </a:endParaRPr>
          </a:p>
          <a:p>
            <a:r>
              <a:rPr lang="da-DK" sz="1200" kern="1200">
                <a:solidFill>
                  <a:schemeClr val="tx1"/>
                </a:solidFill>
                <a:effectLst/>
                <a:latin typeface="+mn-lt"/>
                <a:ea typeface="+mn-ea"/>
                <a:cs typeface="+mn-cs"/>
              </a:rPr>
              <a:t>Gennem eksemplerne har vi set, at FN:</a:t>
            </a:r>
          </a:p>
          <a:p>
            <a:pPr marL="171450" lvl="0" indent="-171450">
              <a:buFont typeface="Arial" panose="020B0604020202020204" pitchFamily="34" charset="0"/>
              <a:buChar char="•"/>
            </a:pPr>
            <a:r>
              <a:rPr lang="da-DK" sz="1200" kern="1200">
                <a:solidFill>
                  <a:schemeClr val="tx1"/>
                </a:solidFill>
                <a:effectLst/>
                <a:latin typeface="+mn-lt"/>
                <a:ea typeface="+mn-ea"/>
                <a:cs typeface="+mn-cs"/>
              </a:rPr>
              <a:t>hjælper med rent drikkevand</a:t>
            </a:r>
          </a:p>
          <a:p>
            <a:pPr marL="171450" lvl="0" indent="-171450">
              <a:buFont typeface="Arial" panose="020B0604020202020204" pitchFamily="34" charset="0"/>
              <a:buChar char="•"/>
            </a:pPr>
            <a:r>
              <a:rPr lang="da-DK" sz="1200" kern="1200">
                <a:solidFill>
                  <a:schemeClr val="tx1"/>
                </a:solidFill>
                <a:effectLst/>
                <a:latin typeface="+mn-lt"/>
                <a:ea typeface="+mn-ea"/>
                <a:cs typeface="+mn-cs"/>
              </a:rPr>
              <a:t>sørger for toiletter og god hygiejne – også under kriser som oversvømmelser og jordskælv</a:t>
            </a:r>
          </a:p>
          <a:p>
            <a:pPr marL="171450" lvl="0" indent="-171450">
              <a:buFont typeface="Arial" panose="020B0604020202020204" pitchFamily="34" charset="0"/>
              <a:buChar char="•"/>
            </a:pPr>
            <a:r>
              <a:rPr lang="da-DK" sz="1200" kern="1200">
                <a:solidFill>
                  <a:schemeClr val="tx1"/>
                </a:solidFill>
                <a:effectLst/>
                <a:latin typeface="+mn-lt"/>
                <a:ea typeface="+mn-ea"/>
                <a:cs typeface="+mn-cs"/>
              </a:rPr>
              <a:t>arbejder for, at børn kan være sunde og gå i skole</a:t>
            </a:r>
          </a:p>
          <a:p>
            <a:endParaRPr lang="da-DK" sz="1200" kern="1200">
              <a:solidFill>
                <a:schemeClr val="tx1"/>
              </a:solidFill>
              <a:effectLst/>
              <a:latin typeface="+mn-lt"/>
              <a:ea typeface="+mn-ea"/>
              <a:cs typeface="+mn-cs"/>
            </a:endParaRPr>
          </a:p>
          <a:p>
            <a:r>
              <a:rPr lang="da-DK" sz="1200" kern="1200">
                <a:solidFill>
                  <a:schemeClr val="tx1"/>
                </a:solidFill>
                <a:effectLst/>
                <a:latin typeface="+mn-lt"/>
                <a:ea typeface="+mn-ea"/>
                <a:cs typeface="+mn-cs"/>
              </a:rPr>
              <a:t>FN arbejder sammen med mennesker i mange lande for at finde løsninger, der virker lokalt og kan holde i længden.</a:t>
            </a:r>
          </a:p>
          <a:p>
            <a:r>
              <a:rPr lang="da-DK" sz="1200" kern="1200">
                <a:solidFill>
                  <a:schemeClr val="tx1"/>
                </a:solidFill>
                <a:effectLst/>
                <a:latin typeface="+mn-lt"/>
                <a:ea typeface="+mn-ea"/>
                <a:cs typeface="+mn-cs"/>
              </a:rPr>
              <a:t>Vand og sanitet kan virke som små ting, men de er grundlaget for et godt og sundt liv.</a:t>
            </a:r>
          </a:p>
          <a:p>
            <a:endParaRPr lang="da-DK" sz="1200" b="1" kern="1200">
              <a:solidFill>
                <a:schemeClr val="tx1"/>
              </a:solidFill>
              <a:effectLst/>
              <a:latin typeface="+mn-lt"/>
              <a:ea typeface="+mn-ea"/>
              <a:cs typeface="+mn-cs"/>
            </a:endParaRPr>
          </a:p>
          <a:p>
            <a:r>
              <a:rPr lang="da-DK" sz="1200" b="1" kern="1200">
                <a:solidFill>
                  <a:schemeClr val="tx1"/>
                </a:solidFill>
                <a:effectLst/>
                <a:latin typeface="+mn-lt"/>
                <a:ea typeface="+mn-ea"/>
                <a:cs typeface="+mn-cs"/>
              </a:rPr>
              <a:t>Afsluttende refleksionsspørgsmål til klassen</a:t>
            </a:r>
            <a:endParaRPr lang="da-DK" sz="1200" kern="1200">
              <a:solidFill>
                <a:schemeClr val="tx1"/>
              </a:solidFill>
              <a:effectLst/>
              <a:latin typeface="+mn-lt"/>
              <a:ea typeface="+mn-ea"/>
              <a:cs typeface="+mn-cs"/>
            </a:endParaRPr>
          </a:p>
          <a:p>
            <a:pPr marL="171450" lvl="0" indent="-171450">
              <a:buFont typeface="Arial" panose="020B0604020202020204" pitchFamily="34" charset="0"/>
              <a:buChar char="•"/>
            </a:pPr>
            <a:r>
              <a:rPr lang="da-DK" sz="1200" kern="1200">
                <a:solidFill>
                  <a:schemeClr val="tx1"/>
                </a:solidFill>
                <a:effectLst/>
                <a:latin typeface="+mn-lt"/>
                <a:ea typeface="+mn-ea"/>
                <a:cs typeface="+mn-cs"/>
              </a:rPr>
              <a:t>Hvad har I lært om FN, som I ikke vidste før?</a:t>
            </a:r>
          </a:p>
          <a:p>
            <a:pPr marL="171450" lvl="0" indent="-171450">
              <a:buFont typeface="Arial" panose="020B0604020202020204" pitchFamily="34" charset="0"/>
              <a:buChar char="•"/>
            </a:pPr>
            <a:r>
              <a:rPr lang="da-DK" sz="1200" kern="1200">
                <a:solidFill>
                  <a:schemeClr val="tx1"/>
                </a:solidFill>
                <a:effectLst/>
                <a:latin typeface="+mn-lt"/>
                <a:ea typeface="+mn-ea"/>
                <a:cs typeface="+mn-cs"/>
              </a:rPr>
              <a:t>Hvad tager vi måske for givet i vores hverdag?</a:t>
            </a:r>
          </a:p>
          <a:p>
            <a:endParaRPr lang="da-DK"/>
          </a:p>
        </p:txBody>
      </p:sp>
      <p:sp>
        <p:nvSpPr>
          <p:cNvPr id="4" name="Pladsholder til slidenummer 3"/>
          <p:cNvSpPr>
            <a:spLocks noGrp="1"/>
          </p:cNvSpPr>
          <p:nvPr>
            <p:ph type="sldNum" sz="quarter" idx="5"/>
          </p:nvPr>
        </p:nvSpPr>
        <p:spPr/>
        <p:txBody>
          <a:bodyPr/>
          <a:lstStyle/>
          <a:p>
            <a:fld id="{C5F26193-5477-D040-8699-1F3E5795DF25}" type="slidenum">
              <a:rPr lang="da-DK" smtClean="0"/>
              <a:t>6</a:t>
            </a:fld>
            <a:endParaRPr lang="da-DK"/>
          </a:p>
        </p:txBody>
      </p:sp>
    </p:spTree>
    <p:extLst>
      <p:ext uri="{BB962C8B-B14F-4D97-AF65-F5344CB8AC3E}">
        <p14:creationId xmlns:p14="http://schemas.microsoft.com/office/powerpoint/2010/main" val="733673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ideo" Target="https://www.youtube.com/embed/OLNNjg3_NJ4?feature=oembed" TargetMode="Externa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6FEC"/>
        </a:solidFill>
        <a:effectLst/>
      </p:bgPr>
    </p:bg>
    <p:spTree>
      <p:nvGrpSpPr>
        <p:cNvPr id="1" name=""/>
        <p:cNvGrpSpPr/>
        <p:nvPr/>
      </p:nvGrpSpPr>
      <p:grpSpPr>
        <a:xfrm>
          <a:off x="0" y="0"/>
          <a:ext cx="0" cy="0"/>
          <a:chOff x="0" y="0"/>
          <a:chExt cx="0" cy="0"/>
        </a:xfrm>
      </p:grpSpPr>
      <p:sp>
        <p:nvSpPr>
          <p:cNvPr id="2" name="Freeform 2"/>
          <p:cNvSpPr/>
          <p:nvPr/>
        </p:nvSpPr>
        <p:spPr>
          <a:xfrm>
            <a:off x="-161118" y="-27069"/>
            <a:ext cx="18610236" cy="12817800"/>
          </a:xfrm>
          <a:custGeom>
            <a:avLst/>
            <a:gdLst/>
            <a:ahLst/>
            <a:cxnLst/>
            <a:rect l="l" t="t" r="r" b="b"/>
            <a:pathLst>
              <a:path w="18610236" h="12817800">
                <a:moveTo>
                  <a:pt x="0" y="0"/>
                </a:moveTo>
                <a:lnTo>
                  <a:pt x="18610236" y="0"/>
                </a:lnTo>
                <a:lnTo>
                  <a:pt x="18610236" y="12817800"/>
                </a:lnTo>
                <a:lnTo>
                  <a:pt x="0" y="12817800"/>
                </a:lnTo>
                <a:lnTo>
                  <a:pt x="0" y="0"/>
                </a:lnTo>
                <a:close/>
              </a:path>
            </a:pathLst>
          </a:custGeom>
          <a:blipFill>
            <a:blip r:embed="rId3">
              <a:alphaModFix amt="19999"/>
            </a:blip>
            <a:stretch>
              <a:fillRect/>
            </a:stretch>
          </a:blipFill>
        </p:spPr>
        <p:txBody>
          <a:bodyPr/>
          <a:lstStyle/>
          <a:p>
            <a:endParaRPr lang="da-DK"/>
          </a:p>
        </p:txBody>
      </p:sp>
      <p:sp>
        <p:nvSpPr>
          <p:cNvPr id="3" name="Freeform 3"/>
          <p:cNvSpPr/>
          <p:nvPr/>
        </p:nvSpPr>
        <p:spPr>
          <a:xfrm>
            <a:off x="6352660" y="823676"/>
            <a:ext cx="5582680" cy="4674728"/>
          </a:xfrm>
          <a:custGeom>
            <a:avLst/>
            <a:gdLst/>
            <a:ahLst/>
            <a:cxnLst/>
            <a:rect l="l" t="t" r="r" b="b"/>
            <a:pathLst>
              <a:path w="5582680" h="4674728">
                <a:moveTo>
                  <a:pt x="0" y="0"/>
                </a:moveTo>
                <a:lnTo>
                  <a:pt x="5582680" y="0"/>
                </a:lnTo>
                <a:lnTo>
                  <a:pt x="5582680" y="4674728"/>
                </a:lnTo>
                <a:lnTo>
                  <a:pt x="0" y="4674728"/>
                </a:lnTo>
                <a:lnTo>
                  <a:pt x="0" y="0"/>
                </a:lnTo>
                <a:close/>
              </a:path>
            </a:pathLst>
          </a:custGeom>
          <a:blipFill>
            <a:blip r:embed="rId4"/>
            <a:stretch>
              <a:fillRect/>
            </a:stretch>
          </a:blipFill>
        </p:spPr>
        <p:txBody>
          <a:bodyPr/>
          <a:lstStyle/>
          <a:p>
            <a:endParaRPr lang="da-DK"/>
          </a:p>
        </p:txBody>
      </p:sp>
      <p:sp>
        <p:nvSpPr>
          <p:cNvPr id="4" name="TextBox 4"/>
          <p:cNvSpPr txBox="1"/>
          <p:nvPr/>
        </p:nvSpPr>
        <p:spPr>
          <a:xfrm>
            <a:off x="1893451" y="5748800"/>
            <a:ext cx="14501099" cy="1727659"/>
          </a:xfrm>
          <a:prstGeom prst="rect">
            <a:avLst/>
          </a:prstGeom>
          <a:effectLst>
            <a:softEdge rad="0"/>
          </a:effectLst>
        </p:spPr>
        <p:txBody>
          <a:bodyPr lIns="0" tIns="0" rIns="0" bIns="0" rtlCol="0" anchor="t">
            <a:spAutoFit/>
          </a:bodyPr>
          <a:lstStyle/>
          <a:p>
            <a:pPr algn="ctr">
              <a:lnSpc>
                <a:spcPts val="13368"/>
              </a:lnSpc>
            </a:pPr>
            <a:r>
              <a:rPr lang="en-US" sz="11700" b="1" dirty="0">
                <a:ln cap="rnd" cmpd="sng">
                  <a:noFill/>
                  <a:round/>
                </a:ln>
                <a:solidFill>
                  <a:schemeClr val="bg1"/>
                </a:solidFill>
                <a:effectLst>
                  <a:outerShdw blurRad="50800" dist="50800" dir="5400000" sx="1000" sy="1000" algn="ctr" rotWithShape="0">
                    <a:srgbClr val="000000">
                      <a:alpha val="43137"/>
                    </a:srgbClr>
                  </a:outerShdw>
                </a:effectLst>
                <a:latin typeface="Calibri"/>
                <a:ea typeface="Calibri"/>
                <a:cs typeface="Calibri"/>
                <a:sym typeface="Gagalin"/>
              </a:rPr>
              <a:t>INTRODUKTION TIL FN</a:t>
            </a:r>
            <a:endParaRPr lang="en-US" sz="11700" b="1" dirty="0">
              <a:ln cap="rnd" cmpd="sng">
                <a:noFill/>
                <a:round/>
              </a:ln>
              <a:solidFill>
                <a:schemeClr val="bg1"/>
              </a:solidFill>
              <a:effectLst>
                <a:outerShdw blurRad="50800" dist="50800" dir="5400000" sx="1000" sy="1000" algn="ctr" rotWithShape="0">
                  <a:srgbClr val="000000">
                    <a:alpha val="43137"/>
                  </a:srgbClr>
                </a:outerShdw>
              </a:effectLst>
              <a:latin typeface="Calibri"/>
              <a:ea typeface="Calibri"/>
              <a:cs typeface="Calibri"/>
            </a:endParaRPr>
          </a:p>
        </p:txBody>
      </p:sp>
      <p:sp>
        <p:nvSpPr>
          <p:cNvPr id="5" name="TextBox 5"/>
          <p:cNvSpPr txBox="1"/>
          <p:nvPr/>
        </p:nvSpPr>
        <p:spPr>
          <a:xfrm>
            <a:off x="6626127" y="7726855"/>
            <a:ext cx="5035743" cy="611642"/>
          </a:xfrm>
          <a:prstGeom prst="rect">
            <a:avLst/>
          </a:prstGeom>
        </p:spPr>
        <p:txBody>
          <a:bodyPr wrap="square" lIns="0" tIns="0" rIns="0" bIns="0" rtlCol="0" anchor="t">
            <a:spAutoFit/>
          </a:bodyPr>
          <a:lstStyle/>
          <a:p>
            <a:pPr algn="ctr">
              <a:lnSpc>
                <a:spcPts val="5040"/>
              </a:lnSpc>
            </a:pPr>
            <a:r>
              <a:rPr lang="en-US" sz="3600" dirty="0">
                <a:solidFill>
                  <a:schemeClr val="bg1"/>
                </a:solidFill>
                <a:latin typeface="Calibri"/>
                <a:ea typeface="Calibri"/>
                <a:cs typeface="Calibri"/>
                <a:sym typeface="Gagalin"/>
              </a:rPr>
              <a:t>Dit, </a:t>
            </a:r>
            <a:r>
              <a:rPr lang="en-US" sz="3600" dirty="0" err="1">
                <a:solidFill>
                  <a:schemeClr val="bg1"/>
                </a:solidFill>
                <a:latin typeface="Calibri"/>
                <a:ea typeface="Calibri"/>
                <a:cs typeface="Calibri"/>
                <a:sym typeface="Gagalin"/>
              </a:rPr>
              <a:t>mit</a:t>
            </a:r>
            <a:r>
              <a:rPr lang="en-US" sz="3600" dirty="0">
                <a:solidFill>
                  <a:schemeClr val="bg1"/>
                </a:solidFill>
                <a:latin typeface="Calibri"/>
                <a:ea typeface="Calibri"/>
                <a:cs typeface="Calibri"/>
                <a:sym typeface="Gagalin"/>
              </a:rPr>
              <a:t> </a:t>
            </a:r>
            <a:r>
              <a:rPr lang="en-US" sz="3600" dirty="0" err="1">
                <a:solidFill>
                  <a:schemeClr val="bg1"/>
                </a:solidFill>
                <a:latin typeface="Calibri"/>
                <a:ea typeface="Calibri"/>
                <a:cs typeface="Calibri"/>
                <a:sym typeface="Gagalin"/>
              </a:rPr>
              <a:t>og</a:t>
            </a:r>
            <a:r>
              <a:rPr lang="en-US" sz="3600" dirty="0">
                <a:solidFill>
                  <a:schemeClr val="bg1"/>
                </a:solidFill>
                <a:latin typeface="Calibri"/>
                <a:ea typeface="Calibri"/>
                <a:cs typeface="Calibri"/>
                <a:sym typeface="Gagalin"/>
              </a:rPr>
              <a:t> </a:t>
            </a:r>
            <a:r>
              <a:rPr lang="en-US" sz="3600" dirty="0" err="1">
                <a:solidFill>
                  <a:schemeClr val="bg1"/>
                </a:solidFill>
                <a:latin typeface="Calibri"/>
                <a:ea typeface="Calibri"/>
                <a:cs typeface="Calibri"/>
                <a:sym typeface="Gagalin"/>
              </a:rPr>
              <a:t>vores</a:t>
            </a:r>
            <a:r>
              <a:rPr lang="en-US" sz="3600" dirty="0">
                <a:solidFill>
                  <a:schemeClr val="bg1"/>
                </a:solidFill>
                <a:latin typeface="Calibri"/>
                <a:ea typeface="Calibri"/>
                <a:cs typeface="Calibri"/>
                <a:sym typeface="Gagalin"/>
              </a:rPr>
              <a:t> </a:t>
            </a:r>
            <a:r>
              <a:rPr lang="en-US" sz="3600" dirty="0" err="1">
                <a:solidFill>
                  <a:schemeClr val="bg1"/>
                </a:solidFill>
                <a:latin typeface="Calibri"/>
                <a:ea typeface="Calibri"/>
                <a:cs typeface="Calibri"/>
                <a:sym typeface="Gagalin"/>
              </a:rPr>
              <a:t>vand</a:t>
            </a:r>
            <a:endParaRPr lang="en-US" sz="3600" dirty="0">
              <a:solidFill>
                <a:schemeClr val="bg1"/>
              </a:solidFill>
              <a:latin typeface="Calibri"/>
              <a:ea typeface="Calibri"/>
              <a:cs typeface="Calibri"/>
              <a:sym typeface="Gagalin"/>
            </a:endParaRPr>
          </a:p>
        </p:txBody>
      </p:sp>
      <p:sp>
        <p:nvSpPr>
          <p:cNvPr id="6" name="Freeform 6"/>
          <p:cNvSpPr/>
          <p:nvPr/>
        </p:nvSpPr>
        <p:spPr>
          <a:xfrm>
            <a:off x="417536" y="440798"/>
            <a:ext cx="1504383" cy="347769"/>
          </a:xfrm>
          <a:custGeom>
            <a:avLst/>
            <a:gdLst/>
            <a:ahLst/>
            <a:cxnLst/>
            <a:rect l="l" t="t" r="r" b="b"/>
            <a:pathLst>
              <a:path w="1504383" h="347769">
                <a:moveTo>
                  <a:pt x="0" y="0"/>
                </a:moveTo>
                <a:lnTo>
                  <a:pt x="1504383" y="0"/>
                </a:lnTo>
                <a:lnTo>
                  <a:pt x="1504383" y="347769"/>
                </a:lnTo>
                <a:lnTo>
                  <a:pt x="0" y="347769"/>
                </a:lnTo>
                <a:lnTo>
                  <a:pt x="0" y="0"/>
                </a:lnTo>
                <a:close/>
              </a:path>
            </a:pathLst>
          </a:custGeom>
          <a:blipFill>
            <a:blip r:embed="rId5"/>
            <a:stretch>
              <a:fillRect/>
            </a:stretch>
          </a:blipFill>
        </p:spPr>
        <p:txBody>
          <a:bodyPr/>
          <a:lstStyle/>
          <a:p>
            <a:endParaRPr lang="da-DK"/>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16FEC"/>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161119" y="-723900"/>
            <a:ext cx="18610236" cy="12817800"/>
          </a:xfrm>
          <a:custGeom>
            <a:avLst/>
            <a:gdLst/>
            <a:ahLst/>
            <a:cxnLst/>
            <a:rect l="l" t="t" r="r" b="b"/>
            <a:pathLst>
              <a:path w="18610236" h="12817800">
                <a:moveTo>
                  <a:pt x="0" y="0"/>
                </a:moveTo>
                <a:lnTo>
                  <a:pt x="18610236" y="0"/>
                </a:lnTo>
                <a:lnTo>
                  <a:pt x="18610236" y="12817800"/>
                </a:lnTo>
                <a:lnTo>
                  <a:pt x="0" y="12817800"/>
                </a:lnTo>
                <a:lnTo>
                  <a:pt x="0" y="0"/>
                </a:lnTo>
                <a:close/>
              </a:path>
            </a:pathLst>
          </a:custGeom>
          <a:blipFill>
            <a:blip r:embed="rId4">
              <a:alphaModFix amt="19999"/>
            </a:blip>
            <a:stretch>
              <a:fillRect/>
            </a:stretch>
          </a:blipFill>
        </p:spPr>
        <p:txBody>
          <a:bodyPr/>
          <a:lstStyle/>
          <a:p>
            <a:endParaRPr lang="da-DK"/>
          </a:p>
        </p:txBody>
      </p:sp>
      <p:sp>
        <p:nvSpPr>
          <p:cNvPr id="3" name="Freeform 3"/>
          <p:cNvSpPr/>
          <p:nvPr/>
        </p:nvSpPr>
        <p:spPr>
          <a:xfrm>
            <a:off x="417536" y="440798"/>
            <a:ext cx="1504383" cy="347769"/>
          </a:xfrm>
          <a:custGeom>
            <a:avLst/>
            <a:gdLst/>
            <a:ahLst/>
            <a:cxnLst/>
            <a:rect l="l" t="t" r="r" b="b"/>
            <a:pathLst>
              <a:path w="1504383" h="347769">
                <a:moveTo>
                  <a:pt x="0" y="0"/>
                </a:moveTo>
                <a:lnTo>
                  <a:pt x="1504383" y="0"/>
                </a:lnTo>
                <a:lnTo>
                  <a:pt x="1504383" y="347769"/>
                </a:lnTo>
                <a:lnTo>
                  <a:pt x="0" y="347769"/>
                </a:lnTo>
                <a:lnTo>
                  <a:pt x="0" y="0"/>
                </a:lnTo>
                <a:close/>
              </a:path>
            </a:pathLst>
          </a:custGeom>
          <a:blipFill>
            <a:blip r:embed="rId5"/>
            <a:stretch>
              <a:fillRect/>
            </a:stretch>
          </a:blipFill>
        </p:spPr>
        <p:txBody>
          <a:bodyPr/>
          <a:lstStyle/>
          <a:p>
            <a:endParaRPr lang="da-DK"/>
          </a:p>
        </p:txBody>
      </p:sp>
      <p:sp>
        <p:nvSpPr>
          <p:cNvPr id="4" name="TextBox 4"/>
          <p:cNvSpPr txBox="1"/>
          <p:nvPr/>
        </p:nvSpPr>
        <p:spPr>
          <a:xfrm>
            <a:off x="1893450" y="1409700"/>
            <a:ext cx="14501099" cy="1129540"/>
          </a:xfrm>
          <a:prstGeom prst="rect">
            <a:avLst/>
          </a:prstGeom>
        </p:spPr>
        <p:txBody>
          <a:bodyPr lIns="0" tIns="0" rIns="0" bIns="0" rtlCol="0" anchor="t">
            <a:spAutoFit/>
          </a:bodyPr>
          <a:lstStyle/>
          <a:p>
            <a:pPr algn="ctr">
              <a:lnSpc>
                <a:spcPts val="9120"/>
              </a:lnSpc>
            </a:pPr>
            <a:r>
              <a:rPr lang="en-US" sz="7000" b="1" dirty="0" err="1">
                <a:solidFill>
                  <a:schemeClr val="bg1"/>
                </a:solidFill>
                <a:latin typeface="Calibri"/>
                <a:ea typeface="Calibri"/>
                <a:cs typeface="Calibri"/>
                <a:sym typeface="Gagalin"/>
              </a:rPr>
              <a:t>Hvad</a:t>
            </a:r>
            <a:r>
              <a:rPr lang="en-US" sz="7000" b="1" dirty="0">
                <a:solidFill>
                  <a:schemeClr val="bg1"/>
                </a:solidFill>
                <a:latin typeface="Calibri"/>
                <a:ea typeface="Calibri"/>
                <a:cs typeface="Calibri"/>
                <a:sym typeface="Gagalin"/>
              </a:rPr>
              <a:t> er FN?</a:t>
            </a:r>
            <a:endParaRPr lang="en-US" sz="7000" b="1" dirty="0">
              <a:solidFill>
                <a:schemeClr val="bg1"/>
              </a:solidFill>
              <a:latin typeface="Calibri"/>
              <a:ea typeface="Calibri"/>
              <a:cs typeface="Calibri"/>
            </a:endParaRPr>
          </a:p>
        </p:txBody>
      </p:sp>
      <p:pic>
        <p:nvPicPr>
          <p:cNvPr id="5" name="Onlinemedier 4" descr="Hvad er FN?">
            <a:hlinkClick r:id="" action="ppaction://media"/>
            <a:extLst>
              <a:ext uri="{FF2B5EF4-FFF2-40B4-BE49-F238E27FC236}">
                <a16:creationId xmlns:a16="http://schemas.microsoft.com/office/drawing/2014/main" id="{B5491F15-8FF3-237C-5848-60AB0771863F}"/>
              </a:ext>
            </a:extLst>
          </p:cNvPr>
          <p:cNvPicPr>
            <a:picLocks noRot="1" noChangeAspect="1"/>
          </p:cNvPicPr>
          <p:nvPr>
            <a:videoFile r:link="rId1"/>
          </p:nvPr>
        </p:nvPicPr>
        <p:blipFill>
          <a:blip r:embed="rId6"/>
          <a:stretch>
            <a:fillRect/>
          </a:stretch>
        </p:blipFill>
        <p:spPr>
          <a:xfrm>
            <a:off x="4572000" y="2933700"/>
            <a:ext cx="9144000" cy="685800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16FEC"/>
        </a:solidFill>
        <a:effectLst/>
      </p:bgPr>
    </p:bg>
    <p:spTree>
      <p:nvGrpSpPr>
        <p:cNvPr id="1" name=""/>
        <p:cNvGrpSpPr/>
        <p:nvPr/>
      </p:nvGrpSpPr>
      <p:grpSpPr>
        <a:xfrm>
          <a:off x="0" y="0"/>
          <a:ext cx="0" cy="0"/>
          <a:chOff x="0" y="0"/>
          <a:chExt cx="0" cy="0"/>
        </a:xfrm>
      </p:grpSpPr>
      <p:sp>
        <p:nvSpPr>
          <p:cNvPr id="2" name="Freeform 2"/>
          <p:cNvSpPr/>
          <p:nvPr/>
        </p:nvSpPr>
        <p:spPr>
          <a:xfrm>
            <a:off x="-322236" y="-1419794"/>
            <a:ext cx="18610236" cy="12817800"/>
          </a:xfrm>
          <a:custGeom>
            <a:avLst/>
            <a:gdLst/>
            <a:ahLst/>
            <a:cxnLst/>
            <a:rect l="l" t="t" r="r" b="b"/>
            <a:pathLst>
              <a:path w="18610236" h="12817800">
                <a:moveTo>
                  <a:pt x="0" y="0"/>
                </a:moveTo>
                <a:lnTo>
                  <a:pt x="18610236" y="0"/>
                </a:lnTo>
                <a:lnTo>
                  <a:pt x="18610236" y="12817800"/>
                </a:lnTo>
                <a:lnTo>
                  <a:pt x="0" y="12817800"/>
                </a:lnTo>
                <a:lnTo>
                  <a:pt x="0" y="0"/>
                </a:lnTo>
                <a:close/>
              </a:path>
            </a:pathLst>
          </a:custGeom>
          <a:blipFill>
            <a:blip r:embed="rId3">
              <a:alphaModFix amt="19999"/>
            </a:blip>
            <a:stretch>
              <a:fillRect/>
            </a:stretch>
          </a:blipFill>
        </p:spPr>
        <p:txBody>
          <a:bodyPr/>
          <a:lstStyle/>
          <a:p>
            <a:endParaRPr lang="da-DK"/>
          </a:p>
        </p:txBody>
      </p:sp>
      <p:sp>
        <p:nvSpPr>
          <p:cNvPr id="3" name="Freeform 3"/>
          <p:cNvSpPr/>
          <p:nvPr/>
        </p:nvSpPr>
        <p:spPr>
          <a:xfrm>
            <a:off x="417536" y="440798"/>
            <a:ext cx="1504383" cy="347769"/>
          </a:xfrm>
          <a:custGeom>
            <a:avLst/>
            <a:gdLst/>
            <a:ahLst/>
            <a:cxnLst/>
            <a:rect l="l" t="t" r="r" b="b"/>
            <a:pathLst>
              <a:path w="1504383" h="347769">
                <a:moveTo>
                  <a:pt x="0" y="0"/>
                </a:moveTo>
                <a:lnTo>
                  <a:pt x="1504383" y="0"/>
                </a:lnTo>
                <a:lnTo>
                  <a:pt x="1504383" y="347769"/>
                </a:lnTo>
                <a:lnTo>
                  <a:pt x="0" y="347769"/>
                </a:lnTo>
                <a:lnTo>
                  <a:pt x="0" y="0"/>
                </a:lnTo>
                <a:close/>
              </a:path>
            </a:pathLst>
          </a:custGeom>
          <a:blipFill>
            <a:blip r:embed="rId4"/>
            <a:stretch>
              <a:fillRect/>
            </a:stretch>
          </a:blipFill>
        </p:spPr>
        <p:txBody>
          <a:bodyPr/>
          <a:lstStyle/>
          <a:p>
            <a:endParaRPr lang="da-DK"/>
          </a:p>
        </p:txBody>
      </p:sp>
      <p:sp>
        <p:nvSpPr>
          <p:cNvPr id="4" name="Freeform 4"/>
          <p:cNvSpPr/>
          <p:nvPr/>
        </p:nvSpPr>
        <p:spPr>
          <a:xfrm>
            <a:off x="7638937" y="3285156"/>
            <a:ext cx="10062531" cy="7001844"/>
          </a:xfrm>
          <a:custGeom>
            <a:avLst/>
            <a:gdLst/>
            <a:ahLst/>
            <a:cxnLst/>
            <a:rect l="l" t="t" r="r" b="b"/>
            <a:pathLst>
              <a:path w="10062531" h="7001844">
                <a:moveTo>
                  <a:pt x="0" y="0"/>
                </a:moveTo>
                <a:lnTo>
                  <a:pt x="10062531" y="0"/>
                </a:lnTo>
                <a:lnTo>
                  <a:pt x="10062531" y="7001844"/>
                </a:lnTo>
                <a:lnTo>
                  <a:pt x="0" y="7001844"/>
                </a:lnTo>
                <a:lnTo>
                  <a:pt x="0" y="0"/>
                </a:lnTo>
                <a:close/>
              </a:path>
            </a:pathLst>
          </a:custGeom>
          <a:blipFill>
            <a:blip r:embed="rId5"/>
            <a:stretch>
              <a:fillRect/>
            </a:stretch>
          </a:blipFill>
        </p:spPr>
        <p:txBody>
          <a:bodyPr/>
          <a:lstStyle/>
          <a:p>
            <a:endParaRPr lang="da-DK"/>
          </a:p>
        </p:txBody>
      </p:sp>
      <p:sp>
        <p:nvSpPr>
          <p:cNvPr id="5" name="Freeform 5"/>
          <p:cNvSpPr/>
          <p:nvPr/>
        </p:nvSpPr>
        <p:spPr>
          <a:xfrm rot="-1542219">
            <a:off x="7015752" y="3344074"/>
            <a:ext cx="2662722" cy="695636"/>
          </a:xfrm>
          <a:custGeom>
            <a:avLst/>
            <a:gdLst/>
            <a:ahLst/>
            <a:cxnLst/>
            <a:rect l="l" t="t" r="r" b="b"/>
            <a:pathLst>
              <a:path w="2662722" h="695636">
                <a:moveTo>
                  <a:pt x="0" y="0"/>
                </a:moveTo>
                <a:lnTo>
                  <a:pt x="2662723" y="0"/>
                </a:lnTo>
                <a:lnTo>
                  <a:pt x="2662723" y="695636"/>
                </a:lnTo>
                <a:lnTo>
                  <a:pt x="0" y="695636"/>
                </a:lnTo>
                <a:lnTo>
                  <a:pt x="0" y="0"/>
                </a:lnTo>
                <a:close/>
              </a:path>
            </a:pathLst>
          </a:custGeom>
          <a:blipFill>
            <a:blip r:embed="rId6"/>
            <a:stretch>
              <a:fillRect/>
            </a:stretch>
          </a:blipFill>
        </p:spPr>
        <p:txBody>
          <a:bodyPr/>
          <a:lstStyle/>
          <a:p>
            <a:endParaRPr lang="da-DK"/>
          </a:p>
        </p:txBody>
      </p:sp>
      <p:sp>
        <p:nvSpPr>
          <p:cNvPr id="6" name="Freeform 6"/>
          <p:cNvSpPr/>
          <p:nvPr/>
        </p:nvSpPr>
        <p:spPr>
          <a:xfrm rot="-1542219">
            <a:off x="15389021" y="9292631"/>
            <a:ext cx="2662722" cy="695636"/>
          </a:xfrm>
          <a:custGeom>
            <a:avLst/>
            <a:gdLst/>
            <a:ahLst/>
            <a:cxnLst/>
            <a:rect l="l" t="t" r="r" b="b"/>
            <a:pathLst>
              <a:path w="2662722" h="695636">
                <a:moveTo>
                  <a:pt x="0" y="0"/>
                </a:moveTo>
                <a:lnTo>
                  <a:pt x="2662722" y="0"/>
                </a:lnTo>
                <a:lnTo>
                  <a:pt x="2662722" y="695636"/>
                </a:lnTo>
                <a:lnTo>
                  <a:pt x="0" y="695636"/>
                </a:lnTo>
                <a:lnTo>
                  <a:pt x="0" y="0"/>
                </a:lnTo>
                <a:close/>
              </a:path>
            </a:pathLst>
          </a:custGeom>
          <a:blipFill>
            <a:blip r:embed="rId6"/>
            <a:stretch>
              <a:fillRect/>
            </a:stretch>
          </a:blipFill>
        </p:spPr>
        <p:txBody>
          <a:bodyPr/>
          <a:lstStyle/>
          <a:p>
            <a:endParaRPr lang="da-DK"/>
          </a:p>
        </p:txBody>
      </p:sp>
      <p:sp>
        <p:nvSpPr>
          <p:cNvPr id="7" name="Freeform 7"/>
          <p:cNvSpPr/>
          <p:nvPr/>
        </p:nvSpPr>
        <p:spPr>
          <a:xfrm>
            <a:off x="1136273" y="3653300"/>
            <a:ext cx="5826909" cy="4532850"/>
          </a:xfrm>
          <a:custGeom>
            <a:avLst/>
            <a:gdLst/>
            <a:ahLst/>
            <a:cxnLst/>
            <a:rect l="l" t="t" r="r" b="b"/>
            <a:pathLst>
              <a:path w="5826909" h="4532850">
                <a:moveTo>
                  <a:pt x="0" y="0"/>
                </a:moveTo>
                <a:lnTo>
                  <a:pt x="5826909" y="0"/>
                </a:lnTo>
                <a:lnTo>
                  <a:pt x="5826909" y="4532850"/>
                </a:lnTo>
                <a:lnTo>
                  <a:pt x="0" y="453285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da-DK"/>
          </a:p>
        </p:txBody>
      </p:sp>
      <p:sp>
        <p:nvSpPr>
          <p:cNvPr id="8" name="TextBox 8"/>
          <p:cNvSpPr txBox="1"/>
          <p:nvPr/>
        </p:nvSpPr>
        <p:spPr>
          <a:xfrm>
            <a:off x="1893451" y="1112329"/>
            <a:ext cx="14501099" cy="1129540"/>
          </a:xfrm>
          <a:prstGeom prst="rect">
            <a:avLst/>
          </a:prstGeom>
        </p:spPr>
        <p:txBody>
          <a:bodyPr lIns="0" tIns="0" rIns="0" bIns="0" rtlCol="0" anchor="t">
            <a:spAutoFit/>
          </a:bodyPr>
          <a:lstStyle/>
          <a:p>
            <a:pPr algn="ctr">
              <a:lnSpc>
                <a:spcPts val="9120"/>
              </a:lnSpc>
            </a:pPr>
            <a:r>
              <a:rPr lang="en-US" sz="7000" b="1" dirty="0" err="1">
                <a:solidFill>
                  <a:schemeClr val="bg1"/>
                </a:solidFill>
                <a:latin typeface="Calibri"/>
                <a:ea typeface="Calibri"/>
                <a:cs typeface="Calibri"/>
                <a:sym typeface="Gagalin"/>
              </a:rPr>
              <a:t>Hvorfor</a:t>
            </a:r>
            <a:r>
              <a:rPr lang="en-US" sz="7000" b="1" dirty="0">
                <a:solidFill>
                  <a:schemeClr val="bg1"/>
                </a:solidFill>
                <a:latin typeface="Calibri"/>
                <a:ea typeface="Calibri"/>
                <a:cs typeface="Calibri"/>
                <a:sym typeface="Gagalin"/>
              </a:rPr>
              <a:t> er rent </a:t>
            </a:r>
            <a:r>
              <a:rPr lang="en-US" sz="7000" b="1" dirty="0" err="1">
                <a:solidFill>
                  <a:schemeClr val="bg1"/>
                </a:solidFill>
                <a:latin typeface="Calibri"/>
                <a:ea typeface="Calibri"/>
                <a:cs typeface="Calibri"/>
                <a:sym typeface="Gagalin"/>
              </a:rPr>
              <a:t>vand</a:t>
            </a:r>
            <a:r>
              <a:rPr lang="en-US" sz="7000" b="1" dirty="0">
                <a:solidFill>
                  <a:schemeClr val="bg1"/>
                </a:solidFill>
                <a:latin typeface="Calibri"/>
                <a:ea typeface="Calibri"/>
                <a:cs typeface="Calibri"/>
                <a:sym typeface="Gagalin"/>
              </a:rPr>
              <a:t> </a:t>
            </a:r>
            <a:r>
              <a:rPr lang="en-US" sz="7000" b="1" dirty="0" err="1">
                <a:solidFill>
                  <a:schemeClr val="bg1"/>
                </a:solidFill>
                <a:latin typeface="Calibri"/>
                <a:ea typeface="Calibri"/>
                <a:cs typeface="Calibri"/>
                <a:sym typeface="Gagalin"/>
              </a:rPr>
              <a:t>vigtigt</a:t>
            </a:r>
            <a:r>
              <a:rPr lang="en-US" sz="7000" b="1" dirty="0">
                <a:solidFill>
                  <a:schemeClr val="bg1"/>
                </a:solidFill>
                <a:latin typeface="Calibri"/>
                <a:ea typeface="Calibri"/>
                <a:cs typeface="Calibri"/>
                <a:sym typeface="Gagalin"/>
              </a:rPr>
              <a:t>?</a:t>
            </a:r>
            <a:endParaRPr lang="en-US" sz="7000" b="1" dirty="0">
              <a:solidFill>
                <a:schemeClr val="bg1"/>
              </a:solidFill>
              <a:latin typeface="Calibri"/>
              <a:ea typeface="Calibri"/>
              <a:cs typeface="Calibri"/>
            </a:endParaRPr>
          </a:p>
        </p:txBody>
      </p:sp>
      <p:sp>
        <p:nvSpPr>
          <p:cNvPr id="9" name="TextBox 9"/>
          <p:cNvSpPr txBox="1"/>
          <p:nvPr/>
        </p:nvSpPr>
        <p:spPr>
          <a:xfrm>
            <a:off x="1944221" y="4526547"/>
            <a:ext cx="3991409" cy="2500685"/>
          </a:xfrm>
          <a:prstGeom prst="rect">
            <a:avLst/>
          </a:prstGeom>
        </p:spPr>
        <p:txBody>
          <a:bodyPr lIns="0" tIns="0" rIns="0" bIns="0" rtlCol="0" anchor="t">
            <a:spAutoFit/>
          </a:bodyPr>
          <a:lstStyle/>
          <a:p>
            <a:pPr algn="ctr">
              <a:lnSpc>
                <a:spcPts val="3899"/>
              </a:lnSpc>
            </a:pPr>
            <a:r>
              <a:rPr lang="en-US" sz="2400">
                <a:solidFill>
                  <a:srgbClr val="231E1A"/>
                </a:solidFill>
                <a:latin typeface="Calibri"/>
                <a:ea typeface="Calibri"/>
                <a:cs typeface="Calibri"/>
                <a:sym typeface="Coming Soon"/>
              </a:rPr>
              <a:t>FN </a:t>
            </a:r>
            <a:r>
              <a:rPr lang="en-US" sz="2400" err="1">
                <a:solidFill>
                  <a:srgbClr val="231E1A"/>
                </a:solidFill>
                <a:latin typeface="Calibri"/>
                <a:ea typeface="Calibri"/>
                <a:cs typeface="Calibri"/>
                <a:sym typeface="Coming Soon"/>
              </a:rPr>
              <a:t>har</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hjulpet</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familier</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i</a:t>
            </a:r>
            <a:r>
              <a:rPr lang="en-US" sz="2400">
                <a:solidFill>
                  <a:srgbClr val="231E1A"/>
                </a:solidFill>
                <a:latin typeface="Calibri"/>
                <a:ea typeface="Calibri"/>
                <a:cs typeface="Calibri"/>
                <a:sym typeface="Coming Soon"/>
              </a:rPr>
              <a:t> Colombia med at </a:t>
            </a:r>
            <a:r>
              <a:rPr lang="en-US" sz="2400" err="1">
                <a:solidFill>
                  <a:srgbClr val="231E1A"/>
                </a:solidFill>
                <a:latin typeface="Calibri"/>
                <a:ea typeface="Calibri"/>
                <a:cs typeface="Calibri"/>
                <a:sym typeface="Coming Soon"/>
              </a:rPr>
              <a:t>få</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toiletter</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og</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håndvaske</a:t>
            </a:r>
            <a:r>
              <a:rPr lang="en-US" sz="2400">
                <a:solidFill>
                  <a:srgbClr val="231E1A"/>
                </a:solidFill>
                <a:latin typeface="Calibri"/>
                <a:ea typeface="Calibri"/>
                <a:cs typeface="Calibri"/>
                <a:sym typeface="Coming Soon"/>
              </a:rPr>
              <a:t>.</a:t>
            </a:r>
          </a:p>
          <a:p>
            <a:pPr algn="ctr">
              <a:lnSpc>
                <a:spcPts val="3899"/>
              </a:lnSpc>
            </a:pPr>
            <a:r>
              <a:rPr lang="en-US" sz="2400">
                <a:solidFill>
                  <a:srgbClr val="231E1A"/>
                </a:solidFill>
                <a:latin typeface="Calibri"/>
                <a:ea typeface="Calibri"/>
                <a:cs typeface="Calibri"/>
                <a:sym typeface="Coming Soon"/>
              </a:rPr>
              <a:t> Det </a:t>
            </a:r>
            <a:r>
              <a:rPr lang="en-US" sz="2400" err="1">
                <a:solidFill>
                  <a:srgbClr val="231E1A"/>
                </a:solidFill>
                <a:latin typeface="Calibri"/>
                <a:ea typeface="Calibri"/>
                <a:cs typeface="Calibri"/>
                <a:sym typeface="Coming Soon"/>
              </a:rPr>
              <a:t>betyder</a:t>
            </a:r>
            <a:r>
              <a:rPr lang="en-US" sz="2400">
                <a:solidFill>
                  <a:srgbClr val="231E1A"/>
                </a:solidFill>
                <a:latin typeface="Calibri"/>
                <a:ea typeface="Calibri"/>
                <a:cs typeface="Calibri"/>
                <a:sym typeface="Coming Soon"/>
              </a:rPr>
              <a:t>, at </a:t>
            </a:r>
            <a:r>
              <a:rPr lang="en-US" sz="2400" err="1">
                <a:solidFill>
                  <a:srgbClr val="231E1A"/>
                </a:solidFill>
                <a:latin typeface="Calibri"/>
                <a:ea typeface="Calibri"/>
                <a:cs typeface="Calibri"/>
                <a:sym typeface="Coming Soon"/>
              </a:rPr>
              <a:t>færre</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børn</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bliver</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syge</a:t>
            </a:r>
            <a:r>
              <a:rPr lang="en-US" sz="2599">
                <a:solidFill>
                  <a:srgbClr val="231E1A"/>
                </a:solidFill>
                <a:latin typeface="Calibri"/>
                <a:ea typeface="Calibri"/>
                <a:cs typeface="Calibri"/>
                <a:sym typeface="Coming Soon"/>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16FEC"/>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322236" y="-1419794"/>
            <a:ext cx="18610236" cy="12817800"/>
          </a:xfrm>
          <a:custGeom>
            <a:avLst/>
            <a:gdLst/>
            <a:ahLst/>
            <a:cxnLst/>
            <a:rect l="l" t="t" r="r" b="b"/>
            <a:pathLst>
              <a:path w="18610236" h="12817800">
                <a:moveTo>
                  <a:pt x="0" y="0"/>
                </a:moveTo>
                <a:lnTo>
                  <a:pt x="18610236" y="0"/>
                </a:lnTo>
                <a:lnTo>
                  <a:pt x="18610236" y="12817800"/>
                </a:lnTo>
                <a:lnTo>
                  <a:pt x="0" y="12817800"/>
                </a:lnTo>
                <a:lnTo>
                  <a:pt x="0" y="0"/>
                </a:lnTo>
                <a:close/>
              </a:path>
            </a:pathLst>
          </a:custGeom>
          <a:blipFill>
            <a:blip r:embed="rId3">
              <a:alphaModFix amt="19999"/>
            </a:blip>
            <a:stretch>
              <a:fillRect/>
            </a:stretch>
          </a:blipFill>
        </p:spPr>
        <p:txBody>
          <a:bodyPr/>
          <a:lstStyle/>
          <a:p>
            <a:endParaRPr lang="da-DK"/>
          </a:p>
        </p:txBody>
      </p:sp>
      <p:sp>
        <p:nvSpPr>
          <p:cNvPr id="3" name="Freeform 3"/>
          <p:cNvSpPr/>
          <p:nvPr/>
        </p:nvSpPr>
        <p:spPr>
          <a:xfrm>
            <a:off x="417536" y="440798"/>
            <a:ext cx="1504383" cy="347769"/>
          </a:xfrm>
          <a:custGeom>
            <a:avLst/>
            <a:gdLst/>
            <a:ahLst/>
            <a:cxnLst/>
            <a:rect l="l" t="t" r="r" b="b"/>
            <a:pathLst>
              <a:path w="1504383" h="347769">
                <a:moveTo>
                  <a:pt x="0" y="0"/>
                </a:moveTo>
                <a:lnTo>
                  <a:pt x="1504383" y="0"/>
                </a:lnTo>
                <a:lnTo>
                  <a:pt x="1504383" y="347769"/>
                </a:lnTo>
                <a:lnTo>
                  <a:pt x="0" y="347769"/>
                </a:lnTo>
                <a:lnTo>
                  <a:pt x="0" y="0"/>
                </a:lnTo>
                <a:close/>
              </a:path>
            </a:pathLst>
          </a:custGeom>
          <a:blipFill>
            <a:blip r:embed="rId4"/>
            <a:stretch>
              <a:fillRect/>
            </a:stretch>
          </a:blipFill>
        </p:spPr>
        <p:txBody>
          <a:bodyPr/>
          <a:lstStyle/>
          <a:p>
            <a:endParaRPr lang="da-DK"/>
          </a:p>
        </p:txBody>
      </p:sp>
      <p:sp>
        <p:nvSpPr>
          <p:cNvPr id="4" name="Freeform 4"/>
          <p:cNvSpPr/>
          <p:nvPr/>
        </p:nvSpPr>
        <p:spPr>
          <a:xfrm>
            <a:off x="7550926" y="3256219"/>
            <a:ext cx="10194221" cy="6796147"/>
          </a:xfrm>
          <a:custGeom>
            <a:avLst/>
            <a:gdLst/>
            <a:ahLst/>
            <a:cxnLst/>
            <a:rect l="l" t="t" r="r" b="b"/>
            <a:pathLst>
              <a:path w="10194221" h="6796147">
                <a:moveTo>
                  <a:pt x="0" y="0"/>
                </a:moveTo>
                <a:lnTo>
                  <a:pt x="10194221" y="0"/>
                </a:lnTo>
                <a:lnTo>
                  <a:pt x="10194221" y="6796147"/>
                </a:lnTo>
                <a:lnTo>
                  <a:pt x="0" y="6796147"/>
                </a:lnTo>
                <a:lnTo>
                  <a:pt x="0" y="0"/>
                </a:lnTo>
                <a:close/>
              </a:path>
            </a:pathLst>
          </a:custGeom>
          <a:blipFill>
            <a:blip r:embed="rId5"/>
            <a:stretch>
              <a:fillRect/>
            </a:stretch>
          </a:blipFill>
        </p:spPr>
        <p:txBody>
          <a:bodyPr/>
          <a:lstStyle/>
          <a:p>
            <a:endParaRPr lang="da-DK"/>
          </a:p>
        </p:txBody>
      </p:sp>
      <p:sp>
        <p:nvSpPr>
          <p:cNvPr id="5" name="Freeform 5"/>
          <p:cNvSpPr/>
          <p:nvPr/>
        </p:nvSpPr>
        <p:spPr>
          <a:xfrm rot="-1542219">
            <a:off x="7015752" y="3344074"/>
            <a:ext cx="2662722" cy="695636"/>
          </a:xfrm>
          <a:custGeom>
            <a:avLst/>
            <a:gdLst/>
            <a:ahLst/>
            <a:cxnLst/>
            <a:rect l="l" t="t" r="r" b="b"/>
            <a:pathLst>
              <a:path w="2662722" h="695636">
                <a:moveTo>
                  <a:pt x="0" y="0"/>
                </a:moveTo>
                <a:lnTo>
                  <a:pt x="2662723" y="0"/>
                </a:lnTo>
                <a:lnTo>
                  <a:pt x="2662723" y="695636"/>
                </a:lnTo>
                <a:lnTo>
                  <a:pt x="0" y="695636"/>
                </a:lnTo>
                <a:lnTo>
                  <a:pt x="0" y="0"/>
                </a:lnTo>
                <a:close/>
              </a:path>
            </a:pathLst>
          </a:custGeom>
          <a:blipFill>
            <a:blip r:embed="rId6"/>
            <a:stretch>
              <a:fillRect/>
            </a:stretch>
          </a:blipFill>
        </p:spPr>
        <p:txBody>
          <a:bodyPr/>
          <a:lstStyle/>
          <a:p>
            <a:endParaRPr lang="da-DK"/>
          </a:p>
        </p:txBody>
      </p:sp>
      <p:sp>
        <p:nvSpPr>
          <p:cNvPr id="6" name="Freeform 6"/>
          <p:cNvSpPr/>
          <p:nvPr/>
        </p:nvSpPr>
        <p:spPr>
          <a:xfrm rot="-1542219">
            <a:off x="15389021" y="9292631"/>
            <a:ext cx="2662722" cy="695636"/>
          </a:xfrm>
          <a:custGeom>
            <a:avLst/>
            <a:gdLst/>
            <a:ahLst/>
            <a:cxnLst/>
            <a:rect l="l" t="t" r="r" b="b"/>
            <a:pathLst>
              <a:path w="2662722" h="695636">
                <a:moveTo>
                  <a:pt x="0" y="0"/>
                </a:moveTo>
                <a:lnTo>
                  <a:pt x="2662722" y="0"/>
                </a:lnTo>
                <a:lnTo>
                  <a:pt x="2662722" y="695636"/>
                </a:lnTo>
                <a:lnTo>
                  <a:pt x="0" y="695636"/>
                </a:lnTo>
                <a:lnTo>
                  <a:pt x="0" y="0"/>
                </a:lnTo>
                <a:close/>
              </a:path>
            </a:pathLst>
          </a:custGeom>
          <a:blipFill>
            <a:blip r:embed="rId6"/>
            <a:stretch>
              <a:fillRect/>
            </a:stretch>
          </a:blipFill>
        </p:spPr>
        <p:txBody>
          <a:bodyPr/>
          <a:lstStyle/>
          <a:p>
            <a:endParaRPr lang="da-DK"/>
          </a:p>
        </p:txBody>
      </p:sp>
      <p:sp>
        <p:nvSpPr>
          <p:cNvPr id="7" name="Freeform 7"/>
          <p:cNvSpPr/>
          <p:nvPr/>
        </p:nvSpPr>
        <p:spPr>
          <a:xfrm>
            <a:off x="1169728" y="3691892"/>
            <a:ext cx="5826909" cy="4532850"/>
          </a:xfrm>
          <a:custGeom>
            <a:avLst/>
            <a:gdLst/>
            <a:ahLst/>
            <a:cxnLst/>
            <a:rect l="l" t="t" r="r" b="b"/>
            <a:pathLst>
              <a:path w="5826909" h="4532850">
                <a:moveTo>
                  <a:pt x="0" y="0"/>
                </a:moveTo>
                <a:lnTo>
                  <a:pt x="5826909" y="0"/>
                </a:lnTo>
                <a:lnTo>
                  <a:pt x="5826909" y="4532850"/>
                </a:lnTo>
                <a:lnTo>
                  <a:pt x="0" y="453285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da-DK"/>
          </a:p>
        </p:txBody>
      </p:sp>
      <p:sp>
        <p:nvSpPr>
          <p:cNvPr id="8" name="TextBox 8"/>
          <p:cNvSpPr txBox="1"/>
          <p:nvPr/>
        </p:nvSpPr>
        <p:spPr>
          <a:xfrm>
            <a:off x="-303651" y="1505724"/>
            <a:ext cx="18898648" cy="1129540"/>
          </a:xfrm>
          <a:prstGeom prst="rect">
            <a:avLst/>
          </a:prstGeom>
        </p:spPr>
        <p:txBody>
          <a:bodyPr wrap="square" lIns="0" tIns="0" rIns="0" bIns="0" rtlCol="0" anchor="t">
            <a:spAutoFit/>
          </a:bodyPr>
          <a:lstStyle/>
          <a:p>
            <a:pPr algn="ctr">
              <a:lnSpc>
                <a:spcPts val="9120"/>
              </a:lnSpc>
            </a:pPr>
            <a:r>
              <a:rPr lang="en-US" sz="7000" b="1" dirty="0" err="1">
                <a:solidFill>
                  <a:schemeClr val="bg1"/>
                </a:solidFill>
                <a:latin typeface="Calibri"/>
                <a:ea typeface="Calibri"/>
                <a:cs typeface="Calibri"/>
                <a:sym typeface="Gagalin"/>
              </a:rPr>
              <a:t>Når</a:t>
            </a:r>
            <a:r>
              <a:rPr lang="en-US" sz="7000" b="1" dirty="0">
                <a:solidFill>
                  <a:schemeClr val="bg1"/>
                </a:solidFill>
                <a:latin typeface="Calibri"/>
                <a:ea typeface="Calibri"/>
                <a:cs typeface="Calibri"/>
                <a:sym typeface="Gagalin"/>
              </a:rPr>
              <a:t> </a:t>
            </a:r>
            <a:r>
              <a:rPr lang="en-US" sz="7000" b="1" dirty="0" err="1">
                <a:solidFill>
                  <a:schemeClr val="bg1"/>
                </a:solidFill>
                <a:latin typeface="Calibri"/>
                <a:ea typeface="Calibri"/>
                <a:cs typeface="Calibri"/>
                <a:sym typeface="Gagalin"/>
              </a:rPr>
              <a:t>jordskælvet</a:t>
            </a:r>
            <a:r>
              <a:rPr lang="en-US" sz="7000" b="1" dirty="0">
                <a:solidFill>
                  <a:schemeClr val="bg1"/>
                </a:solidFill>
                <a:latin typeface="Calibri"/>
                <a:ea typeface="Calibri"/>
                <a:cs typeface="Calibri"/>
                <a:sym typeface="Gagalin"/>
              </a:rPr>
              <a:t> </a:t>
            </a:r>
            <a:r>
              <a:rPr lang="en-US" sz="7000" b="1" dirty="0" err="1">
                <a:solidFill>
                  <a:schemeClr val="bg1"/>
                </a:solidFill>
                <a:latin typeface="Calibri"/>
                <a:ea typeface="Calibri"/>
                <a:cs typeface="Calibri"/>
                <a:sym typeface="Gagalin"/>
              </a:rPr>
              <a:t>også</a:t>
            </a:r>
            <a:r>
              <a:rPr lang="en-US" sz="7000" b="1" dirty="0">
                <a:solidFill>
                  <a:schemeClr val="bg1"/>
                </a:solidFill>
                <a:latin typeface="Calibri"/>
                <a:ea typeface="Calibri"/>
                <a:cs typeface="Calibri"/>
                <a:sym typeface="Gagalin"/>
              </a:rPr>
              <a:t> rammer </a:t>
            </a:r>
            <a:r>
              <a:rPr lang="en-US" sz="7000" b="1" dirty="0" err="1">
                <a:solidFill>
                  <a:schemeClr val="bg1"/>
                </a:solidFill>
                <a:latin typeface="Calibri"/>
                <a:ea typeface="Calibri"/>
                <a:cs typeface="Calibri"/>
                <a:sym typeface="Gagalin"/>
              </a:rPr>
              <a:t>toilettet</a:t>
            </a:r>
            <a:endParaRPr lang="en-US" sz="7000" b="1" dirty="0">
              <a:solidFill>
                <a:schemeClr val="bg1"/>
              </a:solidFill>
              <a:latin typeface="Calibri"/>
              <a:ea typeface="Calibri"/>
              <a:cs typeface="Calibri"/>
            </a:endParaRPr>
          </a:p>
        </p:txBody>
      </p:sp>
      <p:sp>
        <p:nvSpPr>
          <p:cNvPr id="9" name="TextBox 9"/>
          <p:cNvSpPr txBox="1"/>
          <p:nvPr/>
        </p:nvSpPr>
        <p:spPr>
          <a:xfrm>
            <a:off x="1921919" y="5067300"/>
            <a:ext cx="4289979" cy="956480"/>
          </a:xfrm>
          <a:prstGeom prst="rect">
            <a:avLst/>
          </a:prstGeom>
        </p:spPr>
        <p:txBody>
          <a:bodyPr lIns="0" tIns="0" rIns="0" bIns="0" rtlCol="0" anchor="t">
            <a:spAutoFit/>
          </a:bodyPr>
          <a:lstStyle/>
          <a:p>
            <a:pPr algn="ctr">
              <a:lnSpc>
                <a:spcPts val="3899"/>
              </a:lnSpc>
            </a:pPr>
            <a:r>
              <a:rPr lang="en-US" sz="2400">
                <a:solidFill>
                  <a:srgbClr val="231E1A"/>
                </a:solidFill>
                <a:latin typeface="Calibri"/>
                <a:ea typeface="Calibri"/>
                <a:cs typeface="Calibri"/>
                <a:sym typeface="Coming Soon"/>
              </a:rPr>
              <a:t>En </a:t>
            </a:r>
            <a:r>
              <a:rPr lang="en-US" sz="2400" err="1">
                <a:solidFill>
                  <a:srgbClr val="231E1A"/>
                </a:solidFill>
                <a:latin typeface="Calibri"/>
                <a:ea typeface="Calibri"/>
                <a:cs typeface="Calibri"/>
                <a:sym typeface="Coming Soon"/>
              </a:rPr>
              <a:t>kvinde</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trækker</a:t>
            </a:r>
            <a:r>
              <a:rPr lang="en-US" sz="2400">
                <a:solidFill>
                  <a:srgbClr val="231E1A"/>
                </a:solidFill>
                <a:latin typeface="Calibri"/>
                <a:ea typeface="Calibri"/>
                <a:cs typeface="Calibri"/>
                <a:sym typeface="Coming Soon"/>
              </a:rPr>
              <a:t> et </a:t>
            </a:r>
            <a:r>
              <a:rPr lang="en-US" sz="2400" err="1">
                <a:solidFill>
                  <a:srgbClr val="231E1A"/>
                </a:solidFill>
                <a:latin typeface="Calibri"/>
                <a:ea typeface="Calibri"/>
                <a:cs typeface="Calibri"/>
                <a:sym typeface="Coming Soon"/>
              </a:rPr>
              <a:t>flydende</a:t>
            </a:r>
            <a:r>
              <a:rPr lang="en-US" sz="2400">
                <a:solidFill>
                  <a:srgbClr val="231E1A"/>
                </a:solidFill>
                <a:latin typeface="Calibri"/>
                <a:ea typeface="Calibri"/>
                <a:cs typeface="Calibri"/>
                <a:sym typeface="Coming Soon"/>
              </a:rPr>
              <a:t> toilet </a:t>
            </a:r>
            <a:r>
              <a:rPr lang="en-US" sz="2400" err="1">
                <a:solidFill>
                  <a:srgbClr val="231E1A"/>
                </a:solidFill>
                <a:latin typeface="Calibri"/>
                <a:ea typeface="Calibri"/>
                <a:cs typeface="Calibri"/>
                <a:sym typeface="Coming Soon"/>
              </a:rPr>
              <a:t>ud</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i</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søen</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i</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landsbyen</a:t>
            </a:r>
            <a:r>
              <a:rPr lang="en-US" sz="2400">
                <a:solidFill>
                  <a:srgbClr val="231E1A"/>
                </a:solidFill>
                <a:latin typeface="Calibri"/>
                <a:ea typeface="Calibri"/>
                <a:cs typeface="Calibri"/>
                <a:sym typeface="Coming Soon"/>
              </a:rPr>
              <a:t> Kayla.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16FEC"/>
        </a:solidFill>
        <a:effectLst/>
      </p:bgPr>
    </p:bg>
    <p:spTree>
      <p:nvGrpSpPr>
        <p:cNvPr id="1" name=""/>
        <p:cNvGrpSpPr/>
        <p:nvPr/>
      </p:nvGrpSpPr>
      <p:grpSpPr>
        <a:xfrm>
          <a:off x="0" y="0"/>
          <a:ext cx="0" cy="0"/>
          <a:chOff x="0" y="0"/>
          <a:chExt cx="0" cy="0"/>
        </a:xfrm>
      </p:grpSpPr>
      <p:sp>
        <p:nvSpPr>
          <p:cNvPr id="2" name="Freeform 2"/>
          <p:cNvSpPr/>
          <p:nvPr/>
        </p:nvSpPr>
        <p:spPr>
          <a:xfrm>
            <a:off x="-161118" y="-528421"/>
            <a:ext cx="18610236" cy="12817800"/>
          </a:xfrm>
          <a:custGeom>
            <a:avLst/>
            <a:gdLst/>
            <a:ahLst/>
            <a:cxnLst/>
            <a:rect l="l" t="t" r="r" b="b"/>
            <a:pathLst>
              <a:path w="18610236" h="12817800">
                <a:moveTo>
                  <a:pt x="0" y="0"/>
                </a:moveTo>
                <a:lnTo>
                  <a:pt x="18610236" y="0"/>
                </a:lnTo>
                <a:lnTo>
                  <a:pt x="18610236" y="12817800"/>
                </a:lnTo>
                <a:lnTo>
                  <a:pt x="0" y="12817800"/>
                </a:lnTo>
                <a:lnTo>
                  <a:pt x="0" y="0"/>
                </a:lnTo>
                <a:close/>
              </a:path>
            </a:pathLst>
          </a:custGeom>
          <a:blipFill>
            <a:blip r:embed="rId3">
              <a:alphaModFix amt="19999"/>
            </a:blip>
            <a:stretch>
              <a:fillRect/>
            </a:stretch>
          </a:blipFill>
        </p:spPr>
        <p:txBody>
          <a:bodyPr/>
          <a:lstStyle/>
          <a:p>
            <a:endParaRPr lang="da-DK"/>
          </a:p>
        </p:txBody>
      </p:sp>
      <p:sp>
        <p:nvSpPr>
          <p:cNvPr id="3" name="Freeform 3"/>
          <p:cNvSpPr/>
          <p:nvPr/>
        </p:nvSpPr>
        <p:spPr>
          <a:xfrm>
            <a:off x="417536" y="440798"/>
            <a:ext cx="1504383" cy="347769"/>
          </a:xfrm>
          <a:custGeom>
            <a:avLst/>
            <a:gdLst/>
            <a:ahLst/>
            <a:cxnLst/>
            <a:rect l="l" t="t" r="r" b="b"/>
            <a:pathLst>
              <a:path w="1504383" h="347769">
                <a:moveTo>
                  <a:pt x="0" y="0"/>
                </a:moveTo>
                <a:lnTo>
                  <a:pt x="1504383" y="0"/>
                </a:lnTo>
                <a:lnTo>
                  <a:pt x="1504383" y="347769"/>
                </a:lnTo>
                <a:lnTo>
                  <a:pt x="0" y="347769"/>
                </a:lnTo>
                <a:lnTo>
                  <a:pt x="0" y="0"/>
                </a:lnTo>
                <a:close/>
              </a:path>
            </a:pathLst>
          </a:custGeom>
          <a:blipFill>
            <a:blip r:embed="rId4"/>
            <a:stretch>
              <a:fillRect/>
            </a:stretch>
          </a:blipFill>
        </p:spPr>
        <p:txBody>
          <a:bodyPr/>
          <a:lstStyle/>
          <a:p>
            <a:endParaRPr lang="da-DK"/>
          </a:p>
        </p:txBody>
      </p:sp>
      <p:sp>
        <p:nvSpPr>
          <p:cNvPr id="4" name="Freeform 4"/>
          <p:cNvSpPr/>
          <p:nvPr/>
        </p:nvSpPr>
        <p:spPr>
          <a:xfrm>
            <a:off x="7564268" y="3447688"/>
            <a:ext cx="9695032" cy="6459315"/>
          </a:xfrm>
          <a:custGeom>
            <a:avLst/>
            <a:gdLst/>
            <a:ahLst/>
            <a:cxnLst/>
            <a:rect l="l" t="t" r="r" b="b"/>
            <a:pathLst>
              <a:path w="9695032" h="6459315">
                <a:moveTo>
                  <a:pt x="0" y="0"/>
                </a:moveTo>
                <a:lnTo>
                  <a:pt x="9695032" y="0"/>
                </a:lnTo>
                <a:lnTo>
                  <a:pt x="9695032" y="6459315"/>
                </a:lnTo>
                <a:lnTo>
                  <a:pt x="0" y="6459315"/>
                </a:lnTo>
                <a:lnTo>
                  <a:pt x="0" y="0"/>
                </a:lnTo>
                <a:close/>
              </a:path>
            </a:pathLst>
          </a:custGeom>
          <a:blipFill>
            <a:blip r:embed="rId5"/>
            <a:stretch>
              <a:fillRect/>
            </a:stretch>
          </a:blipFill>
        </p:spPr>
        <p:txBody>
          <a:bodyPr/>
          <a:lstStyle/>
          <a:p>
            <a:endParaRPr lang="da-DK"/>
          </a:p>
        </p:txBody>
      </p:sp>
      <p:sp>
        <p:nvSpPr>
          <p:cNvPr id="5" name="Freeform 5"/>
          <p:cNvSpPr/>
          <p:nvPr/>
        </p:nvSpPr>
        <p:spPr>
          <a:xfrm rot="-1542219">
            <a:off x="7015752" y="3344074"/>
            <a:ext cx="2662722" cy="695636"/>
          </a:xfrm>
          <a:custGeom>
            <a:avLst/>
            <a:gdLst/>
            <a:ahLst/>
            <a:cxnLst/>
            <a:rect l="l" t="t" r="r" b="b"/>
            <a:pathLst>
              <a:path w="2662722" h="695636">
                <a:moveTo>
                  <a:pt x="0" y="0"/>
                </a:moveTo>
                <a:lnTo>
                  <a:pt x="2662723" y="0"/>
                </a:lnTo>
                <a:lnTo>
                  <a:pt x="2662723" y="695636"/>
                </a:lnTo>
                <a:lnTo>
                  <a:pt x="0" y="695636"/>
                </a:lnTo>
                <a:lnTo>
                  <a:pt x="0" y="0"/>
                </a:lnTo>
                <a:close/>
              </a:path>
            </a:pathLst>
          </a:custGeom>
          <a:blipFill>
            <a:blip r:embed="rId6"/>
            <a:stretch>
              <a:fillRect/>
            </a:stretch>
          </a:blipFill>
        </p:spPr>
        <p:txBody>
          <a:bodyPr/>
          <a:lstStyle/>
          <a:p>
            <a:endParaRPr lang="da-DK"/>
          </a:p>
        </p:txBody>
      </p:sp>
      <p:sp>
        <p:nvSpPr>
          <p:cNvPr id="6" name="Freeform 6"/>
          <p:cNvSpPr/>
          <p:nvPr/>
        </p:nvSpPr>
        <p:spPr>
          <a:xfrm rot="-1542219">
            <a:off x="15389021" y="9292631"/>
            <a:ext cx="2662722" cy="695636"/>
          </a:xfrm>
          <a:custGeom>
            <a:avLst/>
            <a:gdLst/>
            <a:ahLst/>
            <a:cxnLst/>
            <a:rect l="l" t="t" r="r" b="b"/>
            <a:pathLst>
              <a:path w="2662722" h="695636">
                <a:moveTo>
                  <a:pt x="0" y="0"/>
                </a:moveTo>
                <a:lnTo>
                  <a:pt x="2662722" y="0"/>
                </a:lnTo>
                <a:lnTo>
                  <a:pt x="2662722" y="695636"/>
                </a:lnTo>
                <a:lnTo>
                  <a:pt x="0" y="695636"/>
                </a:lnTo>
                <a:lnTo>
                  <a:pt x="0" y="0"/>
                </a:lnTo>
                <a:close/>
              </a:path>
            </a:pathLst>
          </a:custGeom>
          <a:blipFill>
            <a:blip r:embed="rId6"/>
            <a:stretch>
              <a:fillRect/>
            </a:stretch>
          </a:blipFill>
        </p:spPr>
        <p:txBody>
          <a:bodyPr/>
          <a:lstStyle/>
          <a:p>
            <a:endParaRPr lang="da-DK"/>
          </a:p>
        </p:txBody>
      </p:sp>
      <p:sp>
        <p:nvSpPr>
          <p:cNvPr id="7" name="Freeform 7"/>
          <p:cNvSpPr/>
          <p:nvPr/>
        </p:nvSpPr>
        <p:spPr>
          <a:xfrm>
            <a:off x="1169728" y="3691892"/>
            <a:ext cx="5826909" cy="4532850"/>
          </a:xfrm>
          <a:custGeom>
            <a:avLst/>
            <a:gdLst/>
            <a:ahLst/>
            <a:cxnLst/>
            <a:rect l="l" t="t" r="r" b="b"/>
            <a:pathLst>
              <a:path w="5826909" h="4532850">
                <a:moveTo>
                  <a:pt x="0" y="0"/>
                </a:moveTo>
                <a:lnTo>
                  <a:pt x="5826909" y="0"/>
                </a:lnTo>
                <a:lnTo>
                  <a:pt x="5826909" y="4532850"/>
                </a:lnTo>
                <a:lnTo>
                  <a:pt x="0" y="453285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da-DK"/>
          </a:p>
        </p:txBody>
      </p:sp>
      <p:sp>
        <p:nvSpPr>
          <p:cNvPr id="8" name="TextBox 8"/>
          <p:cNvSpPr txBox="1"/>
          <p:nvPr/>
        </p:nvSpPr>
        <p:spPr>
          <a:xfrm>
            <a:off x="1218152" y="1112329"/>
            <a:ext cx="15851696" cy="1129540"/>
          </a:xfrm>
          <a:prstGeom prst="rect">
            <a:avLst/>
          </a:prstGeom>
        </p:spPr>
        <p:txBody>
          <a:bodyPr lIns="0" tIns="0" rIns="0" bIns="0" rtlCol="0" anchor="t">
            <a:spAutoFit/>
          </a:bodyPr>
          <a:lstStyle/>
          <a:p>
            <a:pPr algn="ctr">
              <a:lnSpc>
                <a:spcPts val="9120"/>
              </a:lnSpc>
            </a:pPr>
            <a:r>
              <a:rPr lang="en-US" sz="7000" b="1" dirty="0">
                <a:solidFill>
                  <a:schemeClr val="bg1"/>
                </a:solidFill>
                <a:latin typeface="Calibri"/>
                <a:ea typeface="Calibri"/>
                <a:cs typeface="Calibri"/>
                <a:sym typeface="Gagalin"/>
              </a:rPr>
              <a:t>Rent </a:t>
            </a:r>
            <a:r>
              <a:rPr lang="en-US" sz="7000" b="1" dirty="0" err="1">
                <a:solidFill>
                  <a:schemeClr val="bg1"/>
                </a:solidFill>
                <a:latin typeface="Calibri"/>
                <a:ea typeface="Calibri"/>
                <a:cs typeface="Calibri"/>
                <a:sym typeface="Gagalin"/>
              </a:rPr>
              <a:t>vand</a:t>
            </a:r>
            <a:r>
              <a:rPr lang="en-US" sz="7000" b="1" dirty="0">
                <a:solidFill>
                  <a:schemeClr val="bg1"/>
                </a:solidFill>
                <a:latin typeface="Calibri"/>
                <a:ea typeface="Calibri"/>
                <a:cs typeface="Calibri"/>
                <a:sym typeface="Gagalin"/>
              </a:rPr>
              <a:t> </a:t>
            </a:r>
            <a:r>
              <a:rPr lang="en-US" sz="7000" b="1" dirty="0" err="1">
                <a:solidFill>
                  <a:schemeClr val="bg1"/>
                </a:solidFill>
                <a:latin typeface="Calibri"/>
                <a:ea typeface="Calibri"/>
                <a:cs typeface="Calibri"/>
                <a:sym typeface="Gagalin"/>
              </a:rPr>
              <a:t>og</a:t>
            </a:r>
            <a:r>
              <a:rPr lang="en-US" sz="7000" b="1" dirty="0">
                <a:solidFill>
                  <a:schemeClr val="bg1"/>
                </a:solidFill>
                <a:latin typeface="Calibri"/>
                <a:ea typeface="Calibri"/>
                <a:cs typeface="Calibri"/>
                <a:sym typeface="Gagalin"/>
              </a:rPr>
              <a:t> god </a:t>
            </a:r>
            <a:r>
              <a:rPr lang="en-US" sz="7000" b="1" dirty="0" err="1">
                <a:solidFill>
                  <a:schemeClr val="bg1"/>
                </a:solidFill>
                <a:latin typeface="Calibri"/>
                <a:ea typeface="Calibri"/>
                <a:cs typeface="Calibri"/>
                <a:sym typeface="Gagalin"/>
              </a:rPr>
              <a:t>uddannelse</a:t>
            </a:r>
            <a:endParaRPr lang="en-US" sz="7000" b="1" dirty="0">
              <a:solidFill>
                <a:schemeClr val="bg1"/>
              </a:solidFill>
              <a:latin typeface="Calibri"/>
              <a:ea typeface="Calibri"/>
              <a:cs typeface="Calibri"/>
            </a:endParaRPr>
          </a:p>
        </p:txBody>
      </p:sp>
      <p:sp>
        <p:nvSpPr>
          <p:cNvPr id="9" name="TextBox 9"/>
          <p:cNvSpPr txBox="1"/>
          <p:nvPr/>
        </p:nvSpPr>
        <p:spPr>
          <a:xfrm>
            <a:off x="1921919" y="4912906"/>
            <a:ext cx="4289979" cy="1467709"/>
          </a:xfrm>
          <a:prstGeom prst="rect">
            <a:avLst/>
          </a:prstGeom>
        </p:spPr>
        <p:txBody>
          <a:bodyPr lIns="0" tIns="0" rIns="0" bIns="0" rtlCol="0" anchor="t">
            <a:spAutoFit/>
          </a:bodyPr>
          <a:lstStyle/>
          <a:p>
            <a:pPr algn="ctr">
              <a:lnSpc>
                <a:spcPts val="3899"/>
              </a:lnSpc>
            </a:pPr>
            <a:r>
              <a:rPr lang="en-US" sz="2400" err="1">
                <a:solidFill>
                  <a:srgbClr val="231E1A"/>
                </a:solidFill>
                <a:latin typeface="Calibri"/>
                <a:ea typeface="Calibri"/>
                <a:cs typeface="Calibri"/>
                <a:sym typeface="Coming Soon"/>
              </a:rPr>
              <a:t>På</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en</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skole</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i</a:t>
            </a:r>
            <a:r>
              <a:rPr lang="en-US" sz="2400">
                <a:solidFill>
                  <a:srgbClr val="231E1A"/>
                </a:solidFill>
                <a:latin typeface="Calibri"/>
                <a:ea typeface="Calibri"/>
                <a:cs typeface="Calibri"/>
                <a:sym typeface="Coming Soon"/>
              </a:rPr>
              <a:t> Guatemala </a:t>
            </a:r>
            <a:r>
              <a:rPr lang="en-US" sz="2400" err="1">
                <a:solidFill>
                  <a:srgbClr val="231E1A"/>
                </a:solidFill>
                <a:latin typeface="Calibri"/>
                <a:ea typeface="Calibri"/>
                <a:cs typeface="Calibri"/>
                <a:sym typeface="Coming Soon"/>
              </a:rPr>
              <a:t>lærer</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børn</a:t>
            </a:r>
            <a:r>
              <a:rPr lang="en-US" sz="2400">
                <a:solidFill>
                  <a:srgbClr val="231E1A"/>
                </a:solidFill>
                <a:latin typeface="Calibri"/>
                <a:ea typeface="Calibri"/>
                <a:cs typeface="Calibri"/>
                <a:sym typeface="Coming Soon"/>
              </a:rPr>
              <a:t> om rent </a:t>
            </a:r>
            <a:r>
              <a:rPr lang="en-US" sz="2400" err="1">
                <a:solidFill>
                  <a:srgbClr val="231E1A"/>
                </a:solidFill>
                <a:latin typeface="Calibri"/>
                <a:ea typeface="Calibri"/>
                <a:cs typeface="Calibri"/>
                <a:sym typeface="Coming Soon"/>
              </a:rPr>
              <a:t>vand</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håndvask</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og</a:t>
            </a:r>
            <a:r>
              <a:rPr lang="en-US" sz="2400">
                <a:solidFill>
                  <a:srgbClr val="231E1A"/>
                </a:solidFill>
                <a:latin typeface="Calibri"/>
                <a:ea typeface="Calibri"/>
                <a:cs typeface="Calibri"/>
                <a:sym typeface="Coming Soon"/>
              </a:rPr>
              <a:t> </a:t>
            </a:r>
            <a:r>
              <a:rPr lang="en-US" sz="2400" err="1">
                <a:solidFill>
                  <a:srgbClr val="231E1A"/>
                </a:solidFill>
                <a:latin typeface="Calibri"/>
                <a:ea typeface="Calibri"/>
                <a:cs typeface="Calibri"/>
                <a:sym typeface="Coming Soon"/>
              </a:rPr>
              <a:t>hygiejne</a:t>
            </a:r>
            <a:r>
              <a:rPr lang="en-US" sz="2400">
                <a:solidFill>
                  <a:srgbClr val="231E1A"/>
                </a:solidFill>
                <a:latin typeface="Calibri"/>
                <a:ea typeface="Calibri"/>
                <a:cs typeface="Calibri"/>
                <a:sym typeface="Coming Soon"/>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16FEC"/>
        </a:solidFill>
        <a:effectLst/>
      </p:bgPr>
    </p:bg>
    <p:spTree>
      <p:nvGrpSpPr>
        <p:cNvPr id="1" name=""/>
        <p:cNvGrpSpPr/>
        <p:nvPr/>
      </p:nvGrpSpPr>
      <p:grpSpPr>
        <a:xfrm>
          <a:off x="0" y="0"/>
          <a:ext cx="0" cy="0"/>
          <a:chOff x="0" y="0"/>
          <a:chExt cx="0" cy="0"/>
        </a:xfrm>
      </p:grpSpPr>
      <p:sp>
        <p:nvSpPr>
          <p:cNvPr id="2" name="Freeform 2"/>
          <p:cNvSpPr/>
          <p:nvPr/>
        </p:nvSpPr>
        <p:spPr>
          <a:xfrm>
            <a:off x="-161118" y="-255549"/>
            <a:ext cx="18610236" cy="12817800"/>
          </a:xfrm>
          <a:custGeom>
            <a:avLst/>
            <a:gdLst/>
            <a:ahLst/>
            <a:cxnLst/>
            <a:rect l="l" t="t" r="r" b="b"/>
            <a:pathLst>
              <a:path w="18610236" h="12817800">
                <a:moveTo>
                  <a:pt x="0" y="0"/>
                </a:moveTo>
                <a:lnTo>
                  <a:pt x="18610236" y="0"/>
                </a:lnTo>
                <a:lnTo>
                  <a:pt x="18610236" y="12817800"/>
                </a:lnTo>
                <a:lnTo>
                  <a:pt x="0" y="12817800"/>
                </a:lnTo>
                <a:lnTo>
                  <a:pt x="0" y="0"/>
                </a:lnTo>
                <a:close/>
              </a:path>
            </a:pathLst>
          </a:custGeom>
          <a:blipFill>
            <a:blip r:embed="rId3">
              <a:alphaModFix amt="19999"/>
            </a:blip>
            <a:stretch>
              <a:fillRect/>
            </a:stretch>
          </a:blipFill>
        </p:spPr>
        <p:txBody>
          <a:bodyPr/>
          <a:lstStyle/>
          <a:p>
            <a:endParaRPr lang="da-DK"/>
          </a:p>
        </p:txBody>
      </p:sp>
      <p:sp>
        <p:nvSpPr>
          <p:cNvPr id="3" name="Freeform 3"/>
          <p:cNvSpPr/>
          <p:nvPr/>
        </p:nvSpPr>
        <p:spPr>
          <a:xfrm>
            <a:off x="417536" y="440798"/>
            <a:ext cx="1504383" cy="347769"/>
          </a:xfrm>
          <a:custGeom>
            <a:avLst/>
            <a:gdLst/>
            <a:ahLst/>
            <a:cxnLst/>
            <a:rect l="l" t="t" r="r" b="b"/>
            <a:pathLst>
              <a:path w="1504383" h="347769">
                <a:moveTo>
                  <a:pt x="0" y="0"/>
                </a:moveTo>
                <a:lnTo>
                  <a:pt x="1504383" y="0"/>
                </a:lnTo>
                <a:lnTo>
                  <a:pt x="1504383" y="347769"/>
                </a:lnTo>
                <a:lnTo>
                  <a:pt x="0" y="347769"/>
                </a:lnTo>
                <a:lnTo>
                  <a:pt x="0" y="0"/>
                </a:lnTo>
                <a:close/>
              </a:path>
            </a:pathLst>
          </a:custGeom>
          <a:blipFill>
            <a:blip r:embed="rId4"/>
            <a:stretch>
              <a:fillRect/>
            </a:stretch>
          </a:blipFill>
        </p:spPr>
        <p:txBody>
          <a:bodyPr/>
          <a:lstStyle/>
          <a:p>
            <a:endParaRPr lang="da-DK"/>
          </a:p>
        </p:txBody>
      </p:sp>
      <p:sp>
        <p:nvSpPr>
          <p:cNvPr id="4" name="Freeform 4"/>
          <p:cNvSpPr/>
          <p:nvPr/>
        </p:nvSpPr>
        <p:spPr>
          <a:xfrm>
            <a:off x="3624090" y="2789255"/>
            <a:ext cx="11039819" cy="7359879"/>
          </a:xfrm>
          <a:custGeom>
            <a:avLst/>
            <a:gdLst/>
            <a:ahLst/>
            <a:cxnLst/>
            <a:rect l="l" t="t" r="r" b="b"/>
            <a:pathLst>
              <a:path w="11039819" h="7359879">
                <a:moveTo>
                  <a:pt x="0" y="0"/>
                </a:moveTo>
                <a:lnTo>
                  <a:pt x="11039820" y="0"/>
                </a:lnTo>
                <a:lnTo>
                  <a:pt x="11039820" y="7359880"/>
                </a:lnTo>
                <a:lnTo>
                  <a:pt x="0" y="7359880"/>
                </a:lnTo>
                <a:lnTo>
                  <a:pt x="0" y="0"/>
                </a:lnTo>
                <a:close/>
              </a:path>
            </a:pathLst>
          </a:custGeom>
          <a:blipFill>
            <a:blip r:embed="rId5"/>
            <a:stretch>
              <a:fillRect/>
            </a:stretch>
          </a:blipFill>
          <a:ln cap="sq">
            <a:noFill/>
            <a:prstDash val="dash"/>
            <a:miter/>
          </a:ln>
        </p:spPr>
        <p:txBody>
          <a:bodyPr/>
          <a:lstStyle/>
          <a:p>
            <a:endParaRPr lang="da-DK"/>
          </a:p>
        </p:txBody>
      </p:sp>
      <p:sp>
        <p:nvSpPr>
          <p:cNvPr id="5" name="Freeform 5"/>
          <p:cNvSpPr/>
          <p:nvPr/>
        </p:nvSpPr>
        <p:spPr>
          <a:xfrm rot="-1542219">
            <a:off x="3085808" y="2638365"/>
            <a:ext cx="2662722" cy="695636"/>
          </a:xfrm>
          <a:custGeom>
            <a:avLst/>
            <a:gdLst/>
            <a:ahLst/>
            <a:cxnLst/>
            <a:rect l="l" t="t" r="r" b="b"/>
            <a:pathLst>
              <a:path w="2662722" h="695636">
                <a:moveTo>
                  <a:pt x="0" y="0"/>
                </a:moveTo>
                <a:lnTo>
                  <a:pt x="2662722" y="0"/>
                </a:lnTo>
                <a:lnTo>
                  <a:pt x="2662722" y="695636"/>
                </a:lnTo>
                <a:lnTo>
                  <a:pt x="0" y="695636"/>
                </a:lnTo>
                <a:lnTo>
                  <a:pt x="0" y="0"/>
                </a:lnTo>
                <a:close/>
              </a:path>
            </a:pathLst>
          </a:custGeom>
          <a:blipFill>
            <a:blip r:embed="rId6"/>
            <a:stretch>
              <a:fillRect/>
            </a:stretch>
          </a:blipFill>
        </p:spPr>
        <p:txBody>
          <a:bodyPr/>
          <a:lstStyle/>
          <a:p>
            <a:endParaRPr lang="da-DK"/>
          </a:p>
        </p:txBody>
      </p:sp>
      <p:sp>
        <p:nvSpPr>
          <p:cNvPr id="6" name="Freeform 6"/>
          <p:cNvSpPr/>
          <p:nvPr/>
        </p:nvSpPr>
        <p:spPr>
          <a:xfrm rot="-1542219">
            <a:off x="12593327" y="9048347"/>
            <a:ext cx="2662722" cy="695636"/>
          </a:xfrm>
          <a:custGeom>
            <a:avLst/>
            <a:gdLst/>
            <a:ahLst/>
            <a:cxnLst/>
            <a:rect l="l" t="t" r="r" b="b"/>
            <a:pathLst>
              <a:path w="2662722" h="695636">
                <a:moveTo>
                  <a:pt x="0" y="0"/>
                </a:moveTo>
                <a:lnTo>
                  <a:pt x="2662723" y="0"/>
                </a:lnTo>
                <a:lnTo>
                  <a:pt x="2662723" y="695636"/>
                </a:lnTo>
                <a:lnTo>
                  <a:pt x="0" y="695636"/>
                </a:lnTo>
                <a:lnTo>
                  <a:pt x="0" y="0"/>
                </a:lnTo>
                <a:close/>
              </a:path>
            </a:pathLst>
          </a:custGeom>
          <a:blipFill>
            <a:blip r:embed="rId6"/>
            <a:stretch>
              <a:fillRect/>
            </a:stretch>
          </a:blipFill>
        </p:spPr>
        <p:txBody>
          <a:bodyPr/>
          <a:lstStyle/>
          <a:p>
            <a:endParaRPr lang="da-DK"/>
          </a:p>
        </p:txBody>
      </p:sp>
      <p:sp>
        <p:nvSpPr>
          <p:cNvPr id="7" name="TextBox 7"/>
          <p:cNvSpPr txBox="1"/>
          <p:nvPr/>
        </p:nvSpPr>
        <p:spPr>
          <a:xfrm>
            <a:off x="1218152" y="1112329"/>
            <a:ext cx="15851696" cy="1129540"/>
          </a:xfrm>
          <a:prstGeom prst="rect">
            <a:avLst/>
          </a:prstGeom>
        </p:spPr>
        <p:txBody>
          <a:bodyPr lIns="0" tIns="0" rIns="0" bIns="0" rtlCol="0" anchor="t">
            <a:spAutoFit/>
          </a:bodyPr>
          <a:lstStyle/>
          <a:p>
            <a:pPr algn="ctr">
              <a:lnSpc>
                <a:spcPts val="9120"/>
              </a:lnSpc>
            </a:pPr>
            <a:r>
              <a:rPr lang="en-US" sz="7000" b="1" dirty="0" err="1">
                <a:solidFill>
                  <a:schemeClr val="bg1"/>
                </a:solidFill>
                <a:latin typeface="Calibri"/>
                <a:ea typeface="Calibri"/>
                <a:cs typeface="Calibri"/>
                <a:sym typeface="Gagalin"/>
              </a:rPr>
              <a:t>Hvad</a:t>
            </a:r>
            <a:r>
              <a:rPr lang="en-US" sz="7000" b="1" dirty="0">
                <a:solidFill>
                  <a:schemeClr val="bg1"/>
                </a:solidFill>
                <a:latin typeface="Calibri"/>
                <a:ea typeface="Calibri"/>
                <a:cs typeface="Calibri"/>
                <a:sym typeface="Gagalin"/>
              </a:rPr>
              <a:t> </a:t>
            </a:r>
            <a:r>
              <a:rPr lang="en-US" sz="7000" b="1" dirty="0" err="1">
                <a:solidFill>
                  <a:schemeClr val="bg1"/>
                </a:solidFill>
                <a:latin typeface="Calibri"/>
                <a:ea typeface="Calibri"/>
                <a:cs typeface="Calibri"/>
                <a:sym typeface="Gagalin"/>
              </a:rPr>
              <a:t>har</a:t>
            </a:r>
            <a:r>
              <a:rPr lang="en-US" sz="7000" b="1" dirty="0">
                <a:solidFill>
                  <a:schemeClr val="bg1"/>
                </a:solidFill>
                <a:latin typeface="Calibri"/>
                <a:ea typeface="Calibri"/>
                <a:cs typeface="Calibri"/>
                <a:sym typeface="Gagalin"/>
              </a:rPr>
              <a:t> I </a:t>
            </a:r>
            <a:r>
              <a:rPr lang="en-US" sz="7000" b="1" dirty="0" err="1">
                <a:solidFill>
                  <a:schemeClr val="bg1"/>
                </a:solidFill>
                <a:latin typeface="Calibri"/>
                <a:ea typeface="Calibri"/>
                <a:cs typeface="Calibri"/>
                <a:sym typeface="Gagalin"/>
              </a:rPr>
              <a:t>lært</a:t>
            </a:r>
            <a:r>
              <a:rPr lang="en-US" sz="7000" b="1" dirty="0">
                <a:solidFill>
                  <a:schemeClr val="bg1"/>
                </a:solidFill>
                <a:latin typeface="Calibri"/>
                <a:ea typeface="Calibri"/>
                <a:cs typeface="Calibri"/>
                <a:sym typeface="Gagalin"/>
              </a:rPr>
              <a:t> om </a:t>
            </a:r>
            <a:r>
              <a:rPr lang="en-US" sz="7000" b="1" dirty="0" err="1">
                <a:solidFill>
                  <a:schemeClr val="bg1"/>
                </a:solidFill>
                <a:latin typeface="Calibri"/>
                <a:ea typeface="Calibri"/>
                <a:cs typeface="Calibri"/>
                <a:sym typeface="Gagalin"/>
              </a:rPr>
              <a:t>vand</a:t>
            </a:r>
            <a:r>
              <a:rPr lang="en-US" sz="7000" b="1" dirty="0">
                <a:solidFill>
                  <a:schemeClr val="bg1"/>
                </a:solidFill>
                <a:latin typeface="Calibri"/>
                <a:ea typeface="Calibri"/>
                <a:cs typeface="Calibri"/>
                <a:sym typeface="Gagalin"/>
              </a:rPr>
              <a:t> </a:t>
            </a:r>
            <a:r>
              <a:rPr lang="en-US" sz="7000" b="1" dirty="0" err="1">
                <a:solidFill>
                  <a:schemeClr val="bg1"/>
                </a:solidFill>
                <a:latin typeface="Calibri"/>
                <a:ea typeface="Calibri"/>
                <a:cs typeface="Calibri"/>
                <a:sym typeface="Gagalin"/>
              </a:rPr>
              <a:t>og</a:t>
            </a:r>
            <a:r>
              <a:rPr lang="en-US" sz="7000" b="1" dirty="0">
                <a:solidFill>
                  <a:schemeClr val="bg1"/>
                </a:solidFill>
                <a:latin typeface="Calibri"/>
                <a:ea typeface="Calibri"/>
                <a:cs typeface="Calibri"/>
                <a:sym typeface="Gagalin"/>
              </a:rPr>
              <a:t> FN?</a:t>
            </a:r>
            <a:endParaRPr lang="en-US" sz="7000" b="1" dirty="0">
              <a:solidFill>
                <a:schemeClr val="bg1"/>
              </a:solidFill>
              <a:latin typeface="Calibri"/>
              <a:ea typeface="Calibri"/>
              <a:cs typeface="Calibri"/>
            </a:endParaRPr>
          </a:p>
        </p:txBody>
      </p:sp>
      <p:sp>
        <p:nvSpPr>
          <p:cNvPr id="8" name="Freeform 3">
            <a:extLst>
              <a:ext uri="{FF2B5EF4-FFF2-40B4-BE49-F238E27FC236}">
                <a16:creationId xmlns:a16="http://schemas.microsoft.com/office/drawing/2014/main" id="{F30E9BA6-5699-79B8-E833-406C6BD84ADD}"/>
              </a:ext>
            </a:extLst>
          </p:cNvPr>
          <p:cNvSpPr/>
          <p:nvPr/>
        </p:nvSpPr>
        <p:spPr>
          <a:xfrm>
            <a:off x="11086586" y="3009900"/>
            <a:ext cx="2867540" cy="2363664"/>
          </a:xfrm>
          <a:custGeom>
            <a:avLst/>
            <a:gdLst/>
            <a:ahLst/>
            <a:cxnLst/>
            <a:rect l="l" t="t" r="r" b="b"/>
            <a:pathLst>
              <a:path w="5582680" h="4674728">
                <a:moveTo>
                  <a:pt x="0" y="0"/>
                </a:moveTo>
                <a:lnTo>
                  <a:pt x="5582680" y="0"/>
                </a:lnTo>
                <a:lnTo>
                  <a:pt x="5582680" y="4674728"/>
                </a:lnTo>
                <a:lnTo>
                  <a:pt x="0" y="4674728"/>
                </a:lnTo>
                <a:lnTo>
                  <a:pt x="0" y="0"/>
                </a:lnTo>
                <a:close/>
              </a:path>
            </a:pathLst>
          </a:custGeom>
          <a:blipFill dpi="0" rotWithShape="1">
            <a:blip r:embed="rId7">
              <a:alphaModFix amt="65941"/>
            </a:blip>
            <a:srcRect/>
            <a:stretch>
              <a:fillRect/>
            </a:stretch>
          </a:blipFill>
        </p:spPr>
        <p:txBody>
          <a:bodyPr/>
          <a:lstStyle/>
          <a:p>
            <a:endParaRPr lang="da-DK"/>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7470afa-bfa1-4bb4-9d65-556b378b1f9a">
      <Terms xmlns="http://schemas.microsoft.com/office/infopath/2007/PartnerControls"/>
    </lcf76f155ced4ddcb4097134ff3c332f>
    <TaxCatchAll xmlns="4a224d77-20cc-4a93-afba-db8d34b5f5d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4BC87EF3A452D418E51CA7B109AF437" ma:contentTypeVersion="19" ma:contentTypeDescription="Create a new document." ma:contentTypeScope="" ma:versionID="5134d864393d3e024fa4f1b6dce6d42d">
  <xsd:schema xmlns:xsd="http://www.w3.org/2001/XMLSchema" xmlns:xs="http://www.w3.org/2001/XMLSchema" xmlns:p="http://schemas.microsoft.com/office/2006/metadata/properties" xmlns:ns2="17470afa-bfa1-4bb4-9d65-556b378b1f9a" xmlns:ns3="4a224d77-20cc-4a93-afba-db8d34b5f5d7" targetNamespace="http://schemas.microsoft.com/office/2006/metadata/properties" ma:root="true" ma:fieldsID="19f8f676fe04958e8e0c68facb623f9e" ns2:_="" ns3:_="">
    <xsd:import namespace="17470afa-bfa1-4bb4-9d65-556b378b1f9a"/>
    <xsd:import namespace="4a224d77-20cc-4a93-afba-db8d34b5f5d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DateTaken"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470afa-bfa1-4bb4-9d65-556b378b1f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224d77-20cc-4a93-afba-db8d34b5f5d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62a22a-aba4-4adc-90bb-38226faf2bf6}" ma:internalName="TaxCatchAll" ma:showField="CatchAllData" ma:web="4a224d77-20cc-4a93-afba-db8d34b5f5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846FC8-3ED3-440B-B8AA-DEEB514FE929}">
  <ds:schemaRefs>
    <ds:schemaRef ds:uri="http://purl.org/dc/elements/1.1/"/>
    <ds:schemaRef ds:uri="4a224d77-20cc-4a93-afba-db8d34b5f5d7"/>
    <ds:schemaRef ds:uri="http://schemas.microsoft.com/office/2006/documentManagement/types"/>
    <ds:schemaRef ds:uri="http://schemas.microsoft.com/office/2006/metadata/properties"/>
    <ds:schemaRef ds:uri="17470afa-bfa1-4bb4-9d65-556b378b1f9a"/>
    <ds:schemaRef ds:uri="http://www.w3.org/XML/1998/namespace"/>
    <ds:schemaRef ds:uri="http://purl.org/dc/terms/"/>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A332201E-78D6-48CB-B0CF-C66F6DE4F7EA}">
  <ds:schemaRefs>
    <ds:schemaRef ds:uri="http://schemas.microsoft.com/sharepoint/v3/contenttype/forms"/>
  </ds:schemaRefs>
</ds:datastoreItem>
</file>

<file path=customXml/itemProps3.xml><?xml version="1.0" encoding="utf-8"?>
<ds:datastoreItem xmlns:ds="http://schemas.openxmlformats.org/officeDocument/2006/customXml" ds:itemID="{80AD79D6-7CAB-4E9F-B6F2-23D550A720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470afa-bfa1-4bb4-9d65-556b378b1f9a"/>
    <ds:schemaRef ds:uri="4a224d77-20cc-4a93-afba-db8d34b5f5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1018</Words>
  <Application>Microsoft Office PowerPoint</Application>
  <PresentationFormat>Brugerdefineret</PresentationFormat>
  <Paragraphs>75</Paragraphs>
  <Slides>6</Slides>
  <Notes>6</Notes>
  <HiddenSlides>0</HiddenSlides>
  <MMClips>1</MMClips>
  <ScaleCrop>false</ScaleCrop>
  <HeadingPairs>
    <vt:vector size="4" baseType="variant">
      <vt:variant>
        <vt:lpstr>Tema</vt:lpstr>
      </vt:variant>
      <vt:variant>
        <vt:i4>1</vt:i4>
      </vt:variant>
      <vt:variant>
        <vt:lpstr>Slidetitler</vt:lpstr>
      </vt:variant>
      <vt:variant>
        <vt:i4>6</vt:i4>
      </vt:variant>
    </vt:vector>
  </HeadingPairs>
  <TitlesOfParts>
    <vt:vector size="7" baseType="lpstr">
      <vt:lpstr>Office Theme</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Introduktion til FN_årligt event 2026</dc:title>
  <cp:lastModifiedBy>Anna Kinly</cp:lastModifiedBy>
  <cp:revision>9</cp:revision>
  <dcterms:created xsi:type="dcterms:W3CDTF">2006-08-16T00:00:00Z</dcterms:created>
  <dcterms:modified xsi:type="dcterms:W3CDTF">2026-07-28T09:18:44Z</dcterms:modified>
  <dc:identifier>DAHIsBI2mY8</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0x010100A4BC87EF3A452D418E51CA7B109AF437</vt:lpwstr>
  </property>
</Properties>
</file>